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72" r:id="rId2"/>
    <p:sldId id="414" r:id="rId3"/>
    <p:sldId id="257" r:id="rId4"/>
    <p:sldId id="372" r:id="rId5"/>
    <p:sldId id="300" r:id="rId6"/>
    <p:sldId id="417" r:id="rId7"/>
    <p:sldId id="419" r:id="rId8"/>
    <p:sldId id="420" r:id="rId9"/>
    <p:sldId id="258" r:id="rId10"/>
    <p:sldId id="384" r:id="rId11"/>
    <p:sldId id="385" r:id="rId12"/>
    <p:sldId id="386" r:id="rId13"/>
    <p:sldId id="387" r:id="rId14"/>
    <p:sldId id="421" r:id="rId15"/>
    <p:sldId id="388" r:id="rId16"/>
    <p:sldId id="406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1" r:id="rId27"/>
    <p:sldId id="400" r:id="rId28"/>
    <p:sldId id="402" r:id="rId29"/>
    <p:sldId id="403" r:id="rId30"/>
    <p:sldId id="404" r:id="rId31"/>
    <p:sldId id="405" r:id="rId32"/>
    <p:sldId id="407" r:id="rId33"/>
    <p:sldId id="424" r:id="rId34"/>
    <p:sldId id="423" r:id="rId35"/>
    <p:sldId id="409" r:id="rId36"/>
    <p:sldId id="410" r:id="rId37"/>
    <p:sldId id="411" r:id="rId38"/>
    <p:sldId id="412" r:id="rId39"/>
    <p:sldId id="425" r:id="rId40"/>
    <p:sldId id="422" r:id="rId41"/>
    <p:sldId id="299" r:id="rId42"/>
    <p:sldId id="298" r:id="rId43"/>
    <p:sldId id="377" r:id="rId44"/>
    <p:sldId id="413" r:id="rId45"/>
    <p:sldId id="426" r:id="rId46"/>
    <p:sldId id="379" r:id="rId47"/>
    <p:sldId id="427" r:id="rId48"/>
    <p:sldId id="606" r:id="rId49"/>
    <p:sldId id="431" r:id="rId50"/>
    <p:sldId id="432" r:id="rId51"/>
    <p:sldId id="435" r:id="rId52"/>
    <p:sldId id="630" r:id="rId53"/>
    <p:sldId id="434" r:id="rId54"/>
    <p:sldId id="436" r:id="rId55"/>
    <p:sldId id="441" r:id="rId56"/>
    <p:sldId id="470" r:id="rId57"/>
    <p:sldId id="437" r:id="rId58"/>
    <p:sldId id="635" r:id="rId59"/>
    <p:sldId id="632" r:id="rId60"/>
    <p:sldId id="633" r:id="rId61"/>
    <p:sldId id="428" r:id="rId62"/>
    <p:sldId id="634" r:id="rId63"/>
    <p:sldId id="636" r:id="rId64"/>
    <p:sldId id="637" r:id="rId65"/>
    <p:sldId id="580" r:id="rId66"/>
    <p:sldId id="639" r:id="rId67"/>
    <p:sldId id="638" r:id="rId68"/>
    <p:sldId id="320" r:id="rId69"/>
    <p:sldId id="260" r:id="rId70"/>
    <p:sldId id="321" r:id="rId71"/>
    <p:sldId id="302" r:id="rId72"/>
    <p:sldId id="323" r:id="rId73"/>
    <p:sldId id="303" r:id="rId74"/>
    <p:sldId id="324" r:id="rId75"/>
    <p:sldId id="326" r:id="rId76"/>
    <p:sldId id="327" r:id="rId77"/>
    <p:sldId id="304" r:id="rId78"/>
    <p:sldId id="305" r:id="rId79"/>
    <p:sldId id="328" r:id="rId80"/>
    <p:sldId id="306" r:id="rId81"/>
    <p:sldId id="329" r:id="rId82"/>
    <p:sldId id="331" r:id="rId83"/>
    <p:sldId id="370" r:id="rId84"/>
    <p:sldId id="330" r:id="rId85"/>
    <p:sldId id="307" r:id="rId86"/>
    <p:sldId id="332" r:id="rId87"/>
    <p:sldId id="333" r:id="rId88"/>
    <p:sldId id="334" r:id="rId89"/>
    <p:sldId id="336" r:id="rId90"/>
    <p:sldId id="339" r:id="rId91"/>
    <p:sldId id="335" r:id="rId92"/>
    <p:sldId id="309" r:id="rId93"/>
    <p:sldId id="315" r:id="rId94"/>
    <p:sldId id="313" r:id="rId95"/>
    <p:sldId id="415" r:id="rId96"/>
    <p:sldId id="338" r:id="rId97"/>
    <p:sldId id="640" r:id="rId98"/>
    <p:sldId id="645" r:id="rId99"/>
    <p:sldId id="641" r:id="rId100"/>
    <p:sldId id="646" r:id="rId101"/>
    <p:sldId id="643" r:id="rId102"/>
    <p:sldId id="644" r:id="rId103"/>
    <p:sldId id="647" r:id="rId104"/>
    <p:sldId id="642" r:id="rId105"/>
    <p:sldId id="301" r:id="rId106"/>
    <p:sldId id="337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48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80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144" y="-78"/>
      </p:cViewPr>
      <p:guideLst>
        <p:guide orient="horz" pos="2568"/>
        <p:guide pos="285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wmf"/><Relationship Id="rId4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10" Type="http://schemas.openxmlformats.org/officeDocument/2006/relationships/image" Target="../media/image132.emf"/><Relationship Id="rId4" Type="http://schemas.openxmlformats.org/officeDocument/2006/relationships/image" Target="../media/image126.emf"/><Relationship Id="rId9" Type="http://schemas.openxmlformats.org/officeDocument/2006/relationships/image" Target="../media/image13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emf"/><Relationship Id="rId1" Type="http://schemas.openxmlformats.org/officeDocument/2006/relationships/image" Target="../media/image13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image" Target="../media/image13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image" Target="../media/image13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71.emf"/><Relationship Id="rId1" Type="http://schemas.openxmlformats.org/officeDocument/2006/relationships/image" Target="../media/image170.emf"/><Relationship Id="rId6" Type="http://schemas.openxmlformats.org/officeDocument/2006/relationships/image" Target="../media/image172.e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emf"/><Relationship Id="rId1" Type="http://schemas.openxmlformats.org/officeDocument/2006/relationships/image" Target="../media/image17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494A6-AFDC-414B-A285-9FB4B9110191}" type="datetimeFigureOut">
              <a:rPr lang="en-US" smtClean="0"/>
              <a:pPr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63712-17A1-4988-BA21-8F5E63538B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217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EDA6-60EC-4D61-8464-09D7F099783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3EE4-5AB3-438D-A78C-72F50A34879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B3EE4-5AB3-438D-A78C-72F50A34879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F235-C28B-4227-99FD-3BF6CB57F855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1FBDD-9E7F-44E4-8F15-71788659783C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1FBDD-9E7F-44E4-8F15-71788659783C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82387-EC97-42B8-A28D-CB3A77BC36D3}" type="slidenum">
              <a:rPr lang="en-US"/>
              <a:pPr/>
              <a:t>105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DDCB-2DB0-4969-9199-2827AB93F6C1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9DE9-B8AB-40B2-9E9E-87BEEF5E6026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877-E68B-4E2E-9E00-646AB5CBB3BB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2801-EDCB-4F1B-8091-5200C78D9C49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7B84-6BED-43A4-A54F-EDD0C9858B12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588C-903F-4809-8F95-19AE54F2FF0C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9C22-15CE-4BBE-AB85-56AF687FECEF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C339-E502-455A-999E-6138D4975C3A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8678-4C4C-4518-A887-890F818FD6E5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2E97-19E4-47F1-9AAA-B898BB163FD9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F408-B1E1-4852-935B-230E716BB778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991E2-7F48-4D89-AD5E-82865A9D2DFC}" type="datetime1">
              <a:rPr lang="en-US" smtClean="0"/>
              <a:pPr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87871-99EE-4AE0-A7E5-99EF5E7B3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48.png"/><Relationship Id="rId9" Type="http://schemas.openxmlformats.org/officeDocument/2006/relationships/oleObject" Target="../embeddings/oleObject2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9.bin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3.png"/><Relationship Id="rId5" Type="http://schemas.openxmlformats.org/officeDocument/2006/relationships/oleObject" Target="../embeddings/Microsoft_Office_Excel_Chart2.xls"/><Relationship Id="rId4" Type="http://schemas.openxmlformats.org/officeDocument/2006/relationships/oleObject" Target="../embeddings/Microsoft_Office_Excel_Chart1.xls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3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3.bin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7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oleObject" Target="../embeddings/oleObject45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5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5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9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73.png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2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image" Target="../media/image177.png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8.png"/><Relationship Id="rId5" Type="http://schemas.openxmlformats.org/officeDocument/2006/relationships/oleObject" Target="../embeddings/oleObject64.bin"/><Relationship Id="rId4" Type="http://schemas.openxmlformats.org/officeDocument/2006/relationships/oleObject" Target="../embeddings/oleObject63.bin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6501"/>
            <a:ext cx="7772400" cy="1470025"/>
          </a:xfrm>
        </p:spPr>
        <p:txBody>
          <a:bodyPr/>
          <a:lstStyle/>
          <a:p>
            <a:r>
              <a:rPr lang="en-US" dirty="0"/>
              <a:t>CHM 5681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69972"/>
            <a:ext cx="6400800" cy="7539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IR spectroscopy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6B510-9EFE-40F6-9759-0796E16A2C2F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37686" y="2646550"/>
            <a:ext cx="4057650" cy="1962613"/>
            <a:chOff x="228600" y="1386489"/>
            <a:chExt cx="4057650" cy="1908205"/>
          </a:xfrm>
        </p:grpSpPr>
        <p:sp>
          <p:nvSpPr>
            <p:cNvPr id="7" name="Rounded Rectangle 6"/>
            <p:cNvSpPr/>
            <p:nvPr/>
          </p:nvSpPr>
          <p:spPr>
            <a:xfrm>
              <a:off x="228600" y="1386489"/>
              <a:ext cx="4057650" cy="1908205"/>
            </a:xfrm>
            <a:prstGeom prst="roundRect">
              <a:avLst/>
            </a:prstGeom>
            <a:solidFill>
              <a:srgbClr val="00CC00">
                <a:alpha val="10196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3311" y="1654272"/>
              <a:ext cx="1027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Source</a:t>
              </a:r>
            </a:p>
          </p:txBody>
        </p:sp>
        <p:sp>
          <p:nvSpPr>
            <p:cNvPr id="10" name="Oval 9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5" name="Cube 14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4200" y="1041400"/>
            <a:ext cx="796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Atoms of a molecule changing their relative positions without changing the position of the molecular center of mass.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800" y="28321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Even at Absolute Zero!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900" y="4446368"/>
            <a:ext cx="4635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terms of the molecular geometry these vibrations amount to continuously changing bond lengths and bond angles.</a:t>
            </a:r>
          </a:p>
        </p:txBody>
      </p:sp>
      <p:pic>
        <p:nvPicPr>
          <p:cNvPr id="303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875" y="2183271"/>
            <a:ext cx="3894136" cy="19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863" y="4837113"/>
            <a:ext cx="2052637" cy="72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461000" y="43307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Center of Mass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7985" y="6041290"/>
            <a:ext cx="1610815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422900" y="56261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Reduced Mass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Molecular Vibrations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16B417-E9CF-4C12-A659-7D7D5676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F0A3EB-19D2-4898-AE6B-2B35071FF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177351"/>
            <a:ext cx="635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Commercial Dispersive </a:t>
            </a:r>
            <a:endParaRPr lang="en-US" sz="3200" b="1" u="sng" dirty="0" smtClean="0">
              <a:solidFill>
                <a:schemeClr val="tx2"/>
              </a:solidFill>
            </a:endParaRPr>
          </a:p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Time-resolved IR </a:t>
            </a:r>
            <a:r>
              <a:rPr lang="en-US" sz="3200" b="1" u="sng" dirty="0">
                <a:solidFill>
                  <a:schemeClr val="tx2"/>
                </a:solidFill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xmlns="" val="42018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1874D6-2D59-4EB0-809D-0C8E0186C1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908" y="2071322"/>
            <a:ext cx="3419475" cy="2543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FA5F2-2F3B-4B9A-86A8-C24A7C89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3BE37D6-386D-4A7F-8AE6-DB9A9C30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Step-scan FT-IR Spectroscopy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0284E9-1AEF-4444-BB95-E89652197E0D}"/>
              </a:ext>
            </a:extLst>
          </p:cNvPr>
          <p:cNvSpPr/>
          <p:nvPr/>
        </p:nvSpPr>
        <p:spPr>
          <a:xfrm>
            <a:off x="555646" y="1055829"/>
            <a:ext cx="2918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Stop movable mirror</a:t>
            </a:r>
          </a:p>
          <a:p>
            <a:pPr marL="342900" indent="-342900">
              <a:buAutoNum type="arabicParenR"/>
            </a:pPr>
            <a:r>
              <a:rPr lang="en-US" sz="2000" dirty="0"/>
              <a:t>Measure signal vs time</a:t>
            </a:r>
          </a:p>
        </p:txBody>
      </p:sp>
    </p:spTree>
    <p:extLst>
      <p:ext uri="{BB962C8B-B14F-4D97-AF65-F5344CB8AC3E}">
        <p14:creationId xmlns:p14="http://schemas.microsoft.com/office/powerpoint/2010/main" xmlns="" val="29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FA5F2-2F3B-4B9A-86A8-C24A7C89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3BE37D6-386D-4A7F-8AE6-DB9A9C30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Step-scan FT-IR Spectroscopy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A3731F-5059-4D8F-AE38-92FC5CE70C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509" y="2070091"/>
            <a:ext cx="3424275" cy="2543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49D788-E823-4800-A560-7E65B5C5F3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3017" y="4003048"/>
            <a:ext cx="3313464" cy="22050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0284E9-1AEF-4444-BB95-E89652197E0D}"/>
              </a:ext>
            </a:extLst>
          </p:cNvPr>
          <p:cNvSpPr/>
          <p:nvPr/>
        </p:nvSpPr>
        <p:spPr>
          <a:xfrm>
            <a:off x="555646" y="1054428"/>
            <a:ext cx="36565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Stop movable mirror</a:t>
            </a:r>
          </a:p>
          <a:p>
            <a:pPr marL="342900" indent="-342900">
              <a:buAutoNum type="arabicParenR"/>
            </a:pPr>
            <a:r>
              <a:rPr lang="en-US" sz="2000" dirty="0"/>
              <a:t>Measure signal vs time</a:t>
            </a:r>
          </a:p>
          <a:p>
            <a:pPr marL="342900" indent="-342900">
              <a:buAutoNum type="arabicParenR"/>
            </a:pPr>
            <a:r>
              <a:rPr lang="en-US" sz="2000" dirty="0"/>
              <a:t>Repeat at new mirror 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54DDA7-4E3C-49CC-AFEC-39B4E008B04B}"/>
              </a:ext>
            </a:extLst>
          </p:cNvPr>
          <p:cNvSpPr/>
          <p:nvPr/>
        </p:nvSpPr>
        <p:spPr>
          <a:xfrm>
            <a:off x="575963" y="4870032"/>
            <a:ext cx="4019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 startAt="4"/>
            </a:pPr>
            <a:r>
              <a:rPr lang="en-US" dirty="0"/>
              <a:t>Compile the intensity at each step at a given time (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)</a:t>
            </a:r>
          </a:p>
          <a:p>
            <a:pPr marL="342900" indent="-342900">
              <a:buAutoNum type="arabicParenR" startAt="4"/>
            </a:pPr>
            <a:r>
              <a:rPr lang="en-US" dirty="0"/>
              <a:t>Create Interferogram at each time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53EB776-935D-4088-AD58-AF9E594720F9}"/>
              </a:ext>
            </a:extLst>
          </p:cNvPr>
          <p:cNvSpPr/>
          <p:nvPr/>
        </p:nvSpPr>
        <p:spPr>
          <a:xfrm rot="2845197">
            <a:off x="574855" y="3790553"/>
            <a:ext cx="2223954" cy="170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46157C1-D483-403C-B530-69F132A736FC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439217" y="4694772"/>
            <a:ext cx="3099571" cy="4338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01F3ABD-944F-4A3A-B9CF-708E00AFC69F}"/>
              </a:ext>
            </a:extLst>
          </p:cNvPr>
          <p:cNvSpPr/>
          <p:nvPr/>
        </p:nvSpPr>
        <p:spPr>
          <a:xfrm rot="3105653">
            <a:off x="1378734" y="3684740"/>
            <a:ext cx="2010400" cy="12731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744BB2A-ACB5-417A-97E4-1E93F0E9ADD9}"/>
              </a:ext>
            </a:extLst>
          </p:cNvPr>
          <p:cNvCxnSpPr>
            <a:cxnSpLocks/>
          </p:cNvCxnSpPr>
          <p:nvPr/>
        </p:nvCxnSpPr>
        <p:spPr>
          <a:xfrm>
            <a:off x="3000252" y="4540588"/>
            <a:ext cx="3848223" cy="65260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A8DA49C-B818-4476-8156-3762907CB267}"/>
              </a:ext>
            </a:extLst>
          </p:cNvPr>
          <p:cNvCxnSpPr>
            <a:cxnSpLocks/>
          </p:cNvCxnSpPr>
          <p:nvPr/>
        </p:nvCxnSpPr>
        <p:spPr>
          <a:xfrm flipV="1">
            <a:off x="6766222" y="3395849"/>
            <a:ext cx="0" cy="5514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DCC1C4-C786-403C-B83A-E300B2546826}"/>
              </a:ext>
            </a:extLst>
          </p:cNvPr>
          <p:cNvSpPr txBox="1"/>
          <p:nvPr/>
        </p:nvSpPr>
        <p:spPr>
          <a:xfrm>
            <a:off x="6766222" y="3446999"/>
            <a:ext cx="103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FT</a:t>
            </a:r>
          </a:p>
        </p:txBody>
      </p:sp>
      <p:pic>
        <p:nvPicPr>
          <p:cNvPr id="217090" name="Picture 2" descr="Image result for time resolved infrared spectroscopy">
            <a:extLst>
              <a:ext uri="{FF2B5EF4-FFF2-40B4-BE49-F238E27FC236}">
                <a16:creationId xmlns:a16="http://schemas.microsoft.com/office/drawing/2014/main" xmlns="" id="{F4BB4748-C695-48EA-B070-03C60556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9492" y="923069"/>
            <a:ext cx="3313459" cy="247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25D7642-5076-4234-9438-DC88D0AD82B3}"/>
              </a:ext>
            </a:extLst>
          </p:cNvPr>
          <p:cNvSpPr/>
          <p:nvPr/>
        </p:nvSpPr>
        <p:spPr>
          <a:xfrm>
            <a:off x="5657103" y="6233094"/>
            <a:ext cx="22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Interferogram vs time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CC8F7C3-C450-4924-AA99-82A958C33018}"/>
              </a:ext>
            </a:extLst>
          </p:cNvPr>
          <p:cNvSpPr/>
          <p:nvPr/>
        </p:nvSpPr>
        <p:spPr>
          <a:xfrm>
            <a:off x="6018757" y="668944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Spectra vs time</a:t>
            </a:r>
          </a:p>
        </p:txBody>
      </p:sp>
    </p:spTree>
    <p:extLst>
      <p:ext uri="{BB962C8B-B14F-4D97-AF65-F5344CB8AC3E}">
        <p14:creationId xmlns:p14="http://schemas.microsoft.com/office/powerpoint/2010/main" xmlns="" val="31858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2" grpId="0" animBg="1"/>
      <p:bldP spid="21" grpId="0"/>
      <p:bldP spid="25" grpId="0"/>
      <p:bldP spid="2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be 17"/>
          <p:cNvSpPr/>
          <p:nvPr/>
        </p:nvSpPr>
        <p:spPr>
          <a:xfrm rot="20755024">
            <a:off x="1634615" y="4849172"/>
            <a:ext cx="714209" cy="252949"/>
          </a:xfrm>
          <a:prstGeom prst="cube">
            <a:avLst/>
          </a:prstGeom>
          <a:solidFill>
            <a:srgbClr val="00CC00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Laser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16B417-E9CF-4C12-A659-7D7D5676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F0A3EB-19D2-4898-AE6B-2B35071FF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177351"/>
            <a:ext cx="635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Commercial</a:t>
            </a:r>
          </a:p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Step-Scan FT-IR </a:t>
            </a:r>
            <a:r>
              <a:rPr lang="en-US" sz="3200" b="1" u="sng" dirty="0">
                <a:solidFill>
                  <a:schemeClr val="tx2"/>
                </a:solidFill>
              </a:rPr>
              <a:t>Spectrometer</a:t>
            </a:r>
          </a:p>
        </p:txBody>
      </p:sp>
      <p:pic>
        <p:nvPicPr>
          <p:cNvPr id="290820" name="Picture 4" descr="Image result for Bruker vertex step-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489" y="2072531"/>
            <a:ext cx="4085772" cy="307942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41424" y="1575188"/>
            <a:ext cx="2164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Bruker</a:t>
            </a:r>
            <a:r>
              <a:rPr lang="en-US" sz="2800" dirty="0" smtClean="0"/>
              <a:t> </a:t>
            </a:r>
            <a:r>
              <a:rPr lang="en-US" sz="2800" dirty="0" smtClean="0"/>
              <a:t>Vertex</a:t>
            </a:r>
            <a:endParaRPr lang="en-US" sz="2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46157C1-D483-403C-B530-69F132A736FC}"/>
              </a:ext>
            </a:extLst>
          </p:cNvPr>
          <p:cNvCxnSpPr>
            <a:cxnSpLocks/>
          </p:cNvCxnSpPr>
          <p:nvPr/>
        </p:nvCxnSpPr>
        <p:spPr>
          <a:xfrm>
            <a:off x="1727200" y="3686629"/>
            <a:ext cx="2349728" cy="606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8283" y="3454401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Window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546157C1-D483-403C-B530-69F132A736FC}"/>
              </a:ext>
            </a:extLst>
          </p:cNvPr>
          <p:cNvCxnSpPr>
            <a:cxnSpLocks/>
          </p:cNvCxnSpPr>
          <p:nvPr/>
        </p:nvCxnSpPr>
        <p:spPr>
          <a:xfrm>
            <a:off x="1444171" y="3011714"/>
            <a:ext cx="2349728" cy="606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2058" y="2590804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“Standard”</a:t>
            </a:r>
          </a:p>
          <a:p>
            <a:pPr algn="ctr"/>
            <a:r>
              <a:rPr lang="en-US" dirty="0" smtClean="0"/>
              <a:t>FT-IR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136571" y="4281714"/>
            <a:ext cx="192542" cy="1188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05050" y="4400776"/>
            <a:ext cx="2026783" cy="4903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18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FA5F2-2F3B-4B9A-86A8-C24A7C89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3BE37D6-386D-4A7F-8AE6-DB9A9C30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Time-Resolved Infrared Spectroscopy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6B95DE-FCB3-41B2-A52F-778226DA70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265064"/>
            <a:ext cx="6172200" cy="14425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D8708B-F127-4F15-A8EE-749D796FE284}"/>
              </a:ext>
            </a:extLst>
          </p:cNvPr>
          <p:cNvSpPr/>
          <p:nvPr/>
        </p:nvSpPr>
        <p:spPr>
          <a:xfrm>
            <a:off x="2705101" y="6356350"/>
            <a:ext cx="375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Organometallics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2008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27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5826-5829.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267AF0-96DE-430F-9541-04B079E493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25" y="3297044"/>
            <a:ext cx="3243858" cy="2817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9B4928-DDE2-41B4-9AE4-33FEB89A6E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1045" y="3297044"/>
            <a:ext cx="2664528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61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630" y="910783"/>
            <a:ext cx="9470576" cy="271778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Identification of inorganic compounds and organic compounds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Identification of components of an unknown mixture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Analysis of solids, liquids, and gasses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Component quantification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Forensic sciences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 measurement and analysis of Atmospheric Spectra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Can also be used on satellites to probe space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Applications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9313" y="3843110"/>
            <a:ext cx="3272792" cy="26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96" y="3852861"/>
            <a:ext cx="4693767" cy="262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4D33816-1815-4B23-BFB1-6947E3E1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IR Spectroscopy End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8038" y="2616787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27F5590-54D7-4D93-873F-8834CD57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00" y="1279523"/>
            <a:ext cx="34544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12825" y="1473200"/>
            <a:ext cx="237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Hooke’s Law</a:t>
            </a:r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1958976"/>
            <a:ext cx="2586893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5900" y="4211935"/>
            <a:ext cx="4356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Assumes-</a:t>
            </a:r>
          </a:p>
          <a:p>
            <a:pPr marL="228600"/>
            <a:r>
              <a:rPr lang="en-US" sz="2000" dirty="0"/>
              <a:t>It takes the same energy to stretch the bond as to compress it.</a:t>
            </a:r>
          </a:p>
          <a:p>
            <a:pPr marL="228600"/>
            <a:endParaRPr lang="en-US" sz="2000" dirty="0"/>
          </a:p>
          <a:p>
            <a:pPr marL="228600"/>
            <a:r>
              <a:rPr lang="en-US" sz="2000" dirty="0"/>
              <a:t>The bond length can be infinite.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7400" y="3163888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 = force constant</a:t>
            </a:r>
          </a:p>
          <a:p>
            <a:r>
              <a:rPr lang="en-US" sz="2400" dirty="0"/>
              <a:t>x = distance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Molecular Vibrations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4268788"/>
            <a:ext cx="184121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2624" y="1028700"/>
            <a:ext cx="366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Vibration Frequency (</a:t>
            </a:r>
            <a:r>
              <a:rPr lang="en-US" sz="2800" u="sng" dirty="0">
                <a:latin typeface="Symbol" pitchFamily="18" charset="2"/>
              </a:rPr>
              <a:t>n</a:t>
            </a:r>
            <a:r>
              <a:rPr lang="en-US" sz="2800" u="sng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200" y="1608872"/>
            <a:ext cx="435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Related to:</a:t>
            </a:r>
          </a:p>
          <a:p>
            <a:pPr marL="228600"/>
            <a:r>
              <a:rPr lang="en-US" sz="2000" dirty="0"/>
              <a:t>Stiffness of the bond (k).</a:t>
            </a:r>
          </a:p>
          <a:p>
            <a:pPr marL="228600"/>
            <a:endParaRPr lang="en-US" sz="2000" dirty="0"/>
          </a:p>
          <a:p>
            <a:pPr marL="228600"/>
            <a:r>
              <a:rPr lang="en-US" sz="2000" dirty="0"/>
              <a:t>Atomic masses (reduced mass, 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).</a:t>
            </a:r>
          </a:p>
        </p:txBody>
      </p:sp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4638" y="2947988"/>
            <a:ext cx="16097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Molecular Vibrations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626" y="847771"/>
            <a:ext cx="3192126" cy="40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68482" y="5139646"/>
            <a:ext cx="48993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Visible:            300-700 nm / 30,000-14,000 cm</a:t>
            </a:r>
            <a:r>
              <a:rPr lang="en-US" baseline="30000" dirty="0">
                <a:solidFill>
                  <a:schemeClr val="tx2"/>
                </a:solidFill>
              </a:rPr>
              <a:t>-1</a:t>
            </a:r>
          </a:p>
          <a:p>
            <a:r>
              <a:rPr lang="en-US" dirty="0">
                <a:solidFill>
                  <a:srgbClr val="7030A0"/>
                </a:solidFill>
              </a:rPr>
              <a:t>Mid-IR:   2,500-15,000 nm /         4,000-650 cm</a:t>
            </a:r>
            <a:r>
              <a:rPr lang="en-US" baseline="30000" dirty="0">
                <a:solidFill>
                  <a:srgbClr val="7030A0"/>
                </a:solidFill>
              </a:rPr>
              <a:t>-1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80718" y="2359474"/>
            <a:ext cx="23423" cy="1979545"/>
          </a:xfrm>
          <a:prstGeom prst="straightConnector1">
            <a:avLst/>
          </a:prstGeom>
          <a:ln w="38100" cap="flat">
            <a:solidFill>
              <a:srgbClr val="0070C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857519" y="3888483"/>
            <a:ext cx="4207" cy="246610"/>
          </a:xfrm>
          <a:prstGeom prst="straightConnector1">
            <a:avLst/>
          </a:prstGeom>
          <a:ln w="38100" cap="flat">
            <a:solidFill>
              <a:srgbClr val="7030A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53053" y="5936164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cm</a:t>
            </a:r>
            <a:r>
              <a:rPr lang="en-US" baseline="30000" dirty="0"/>
              <a:t>-1  </a:t>
            </a:r>
            <a:r>
              <a:rPr lang="en-US" dirty="0"/>
              <a:t>= 10,000,000/nm.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49287" y="6273499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eV</a:t>
            </a:r>
            <a:r>
              <a:rPr lang="en-US" dirty="0"/>
              <a:t>  = 1240/nm.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Symmetrical_stretchi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2880360" cy="2057400"/>
          </a:xfrm>
          <a:prstGeom prst="rect">
            <a:avLst/>
          </a:prstGeom>
          <a:noFill/>
        </p:spPr>
      </p:pic>
      <p:pic>
        <p:nvPicPr>
          <p:cNvPr id="157700" name="Picture 4" descr="Asymmetrical_stretch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447800"/>
            <a:ext cx="2880360" cy="2057400"/>
          </a:xfrm>
          <a:prstGeom prst="rect">
            <a:avLst/>
          </a:prstGeom>
          <a:noFill/>
        </p:spPr>
      </p:pic>
      <p:pic>
        <p:nvPicPr>
          <p:cNvPr id="157702" name="Picture 6" descr="Wagg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5040" y="1447800"/>
            <a:ext cx="2880360" cy="2057400"/>
          </a:xfrm>
          <a:prstGeom prst="rect">
            <a:avLst/>
          </a:prstGeom>
          <a:noFill/>
        </p:spPr>
      </p:pic>
      <p:pic>
        <p:nvPicPr>
          <p:cNvPr id="157704" name="Picture 8" descr="Twistin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95800"/>
            <a:ext cx="2880360" cy="2057400"/>
          </a:xfrm>
          <a:prstGeom prst="rect">
            <a:avLst/>
          </a:prstGeom>
          <a:noFill/>
        </p:spPr>
      </p:pic>
      <p:pic>
        <p:nvPicPr>
          <p:cNvPr id="157706" name="Picture 10" descr="Scissorin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20" y="4495800"/>
            <a:ext cx="2880360" cy="2057400"/>
          </a:xfrm>
          <a:prstGeom prst="rect">
            <a:avLst/>
          </a:prstGeom>
          <a:noFill/>
        </p:spPr>
      </p:pic>
      <p:pic>
        <p:nvPicPr>
          <p:cNvPr id="157708" name="Picture 12" descr="Modo_rotacao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5040" y="4495800"/>
            <a:ext cx="2880360" cy="2057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" y="1383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Symmetric Stretch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4507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Twisting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5200" y="1371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Assymmetric</a:t>
            </a:r>
            <a:r>
              <a:rPr lang="en-US" dirty="0"/>
              <a:t> Stretch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7000" y="1371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Wagging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4495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Scissoring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4495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Rocking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6 Types of </a:t>
            </a:r>
            <a:r>
              <a:rPr lang="en-US" sz="3200" b="1" u="sng" dirty="0" err="1">
                <a:solidFill>
                  <a:schemeClr val="tx2"/>
                </a:solidFill>
              </a:rPr>
              <a:t>Vibrational</a:t>
            </a:r>
            <a:r>
              <a:rPr lang="en-US" sz="3200" b="1" u="sng" dirty="0">
                <a:solidFill>
                  <a:schemeClr val="tx2"/>
                </a:solidFill>
              </a:rPr>
              <a:t> Motion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668" y="2998788"/>
            <a:ext cx="630381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following is a preview for group theory.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400" y="1287373"/>
            <a:ext cx="8067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What kind of information can be deduced about the internal motion of the molecule from its point-group symmetry?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238" y="2375639"/>
            <a:ext cx="7123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Each </a:t>
            </a:r>
            <a:r>
              <a:rPr lang="en-US" sz="2800" u="sng" dirty="0"/>
              <a:t>normal mode of vibration </a:t>
            </a:r>
            <a:r>
              <a:rPr lang="en-US" sz="2800" dirty="0"/>
              <a:t>forms a basis for an </a:t>
            </a:r>
            <a:r>
              <a:rPr lang="en-US" sz="2800" u="sng" dirty="0"/>
              <a:t>irreducible representation </a:t>
            </a:r>
            <a:r>
              <a:rPr lang="en-US" sz="2800" dirty="0"/>
              <a:t>of the point group of the molecule.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891" y="4132600"/>
            <a:ext cx="79535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1) Find number/symmetry of </a:t>
            </a:r>
            <a:r>
              <a:rPr lang="en-US" sz="2400" dirty="0" err="1"/>
              <a:t>vibrational</a:t>
            </a:r>
            <a:r>
              <a:rPr lang="en-US" sz="2400" dirty="0"/>
              <a:t> modes.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2) Assign the symmetry of known vibrations.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3) Find if a </a:t>
            </a:r>
            <a:r>
              <a:rPr lang="en-US" sz="2400" dirty="0" err="1"/>
              <a:t>vibrational</a:t>
            </a:r>
            <a:r>
              <a:rPr lang="en-US" sz="2400" dirty="0"/>
              <a:t> mode is IR or Raman Active.</a:t>
            </a:r>
          </a:p>
        </p:txBody>
      </p:sp>
      <p:sp>
        <p:nvSpPr>
          <p:cNvPr id="6" name="Oval 5"/>
          <p:cNvSpPr/>
          <p:nvPr/>
        </p:nvSpPr>
        <p:spPr>
          <a:xfrm>
            <a:off x="330200" y="4064000"/>
            <a:ext cx="6705600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and Group Theory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50803" y="2895600"/>
            <a:ext cx="3397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 atoms  x  3 DOF = 9 DOF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1981200" y="788019"/>
            <a:ext cx="5124450" cy="2107581"/>
            <a:chOff x="2857500" y="788019"/>
            <a:chExt cx="5124450" cy="2107581"/>
          </a:xfrm>
        </p:grpSpPr>
        <p:grpSp>
          <p:nvGrpSpPr>
            <p:cNvPr id="4" name="Group 8"/>
            <p:cNvGrpSpPr/>
            <p:nvPr/>
          </p:nvGrpSpPr>
          <p:grpSpPr>
            <a:xfrm>
              <a:off x="2857500" y="788019"/>
              <a:ext cx="3429000" cy="2107581"/>
              <a:chOff x="2667000" y="923692"/>
              <a:chExt cx="4572000" cy="2810108"/>
            </a:xfrm>
          </p:grpSpPr>
          <p:pic>
            <p:nvPicPr>
              <p:cNvPr id="15053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53000" y="923692"/>
                <a:ext cx="2286000" cy="1895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67000" y="1838092"/>
                <a:ext cx="2286000" cy="1895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Connector 7"/>
              <p:cNvCxnSpPr/>
              <p:nvPr/>
            </p:nvCxnSpPr>
            <p:spPr>
              <a:xfrm flipV="1">
                <a:off x="3479800" y="2057400"/>
                <a:ext cx="2311400" cy="965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67450" y="1473819"/>
              <a:ext cx="1714500" cy="1421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5181600" y="1638300"/>
              <a:ext cx="1714500" cy="723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791200" y="399294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9 DOF</a:t>
            </a:r>
          </a:p>
          <a:p>
            <a:r>
              <a:rPr lang="en-US" sz="2400" dirty="0"/>
              <a:t>-  3 Translation</a:t>
            </a:r>
          </a:p>
          <a:p>
            <a:r>
              <a:rPr lang="en-US" sz="2400" u="sng" dirty="0"/>
              <a:t>-  3 Rotation</a:t>
            </a:r>
          </a:p>
          <a:p>
            <a:r>
              <a:rPr lang="en-US" sz="2400" dirty="0"/>
              <a:t>   3 Vibration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0" y="5867400"/>
            <a:ext cx="3307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/>
              <a:t>For a nonlinear Molecule</a:t>
            </a:r>
          </a:p>
          <a:p>
            <a:pPr algn="ctr"/>
            <a:r>
              <a:rPr lang="en-US" sz="2400" b="1" dirty="0"/>
              <a:t># of Vibrations = 3N-6</a:t>
            </a:r>
          </a:p>
        </p:txBody>
      </p:sp>
      <p:pic>
        <p:nvPicPr>
          <p:cNvPr id="169986" name="Picture 2" descr="h2ovibration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3886200"/>
            <a:ext cx="5453971" cy="2209800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0770" y="39579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E:     3 + 3 + 3   =  9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215337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77800" y="989836"/>
            <a:ext cx="548163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39298" name="CS ChemDraw Drawing" r:id="rId4" imgW="452473" imgH="225180" progId="ChemDraw.Document.6.0">
              <p:embed/>
            </p:oleObj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2590800" y="53340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43200" y="48723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29000" y="3632537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1:    x</a:t>
            </a:r>
            <a:r>
              <a:rPr lang="en-US" sz="2000" baseline="-25000" dirty="0"/>
              <a:t>1</a:t>
            </a:r>
            <a:r>
              <a:rPr lang="en-US" sz="2000" dirty="0"/>
              <a:t> = 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1</a:t>
            </a:r>
            <a:r>
              <a:rPr lang="en-US" sz="2000" dirty="0"/>
              <a:t> = 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1</a:t>
            </a:r>
            <a:r>
              <a:rPr lang="en-US" sz="2000" dirty="0"/>
              <a:t>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29000" y="4648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2:    x</a:t>
            </a:r>
            <a:r>
              <a:rPr lang="en-US" sz="2000" baseline="-25000" dirty="0"/>
              <a:t>2</a:t>
            </a:r>
            <a:r>
              <a:rPr lang="en-US" sz="2000" dirty="0"/>
              <a:t> = 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2</a:t>
            </a:r>
            <a:r>
              <a:rPr lang="en-US" sz="2000" dirty="0"/>
              <a:t> = 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2</a:t>
            </a:r>
            <a:r>
              <a:rPr lang="en-US" sz="2000" dirty="0"/>
              <a:t> =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000" y="57150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3:    x</a:t>
            </a:r>
            <a:r>
              <a:rPr lang="en-US" sz="2000" baseline="-25000" dirty="0"/>
              <a:t>3</a:t>
            </a:r>
            <a:r>
              <a:rPr lang="en-US" sz="2000" dirty="0"/>
              <a:t> = 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3</a:t>
            </a:r>
            <a:r>
              <a:rPr lang="en-US" sz="2000" dirty="0"/>
              <a:t> = 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3</a:t>
            </a:r>
            <a:r>
              <a:rPr lang="en-US" sz="2000" dirty="0"/>
              <a:t> = 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48400" y="3669268"/>
            <a:ext cx="195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Atom:   1      2      3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0770" y="39579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E:     3 + 3 + 3   =  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770" y="464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:   0 + -1 + 0  = -1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215337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177800" y="989836"/>
            <a:ext cx="548163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0322" name="CS ChemDraw Drawing" r:id="rId4" imgW="452473" imgH="225180" progId="ChemDraw.Document.6.0">
              <p:embed/>
            </p:oleObj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2590800" y="53340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67000" y="4872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429000" y="3632537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1:    x</a:t>
            </a:r>
            <a:r>
              <a:rPr lang="en-US" sz="2000" baseline="-25000" dirty="0"/>
              <a:t>1</a:t>
            </a:r>
            <a:r>
              <a:rPr lang="en-US" sz="2000" dirty="0"/>
              <a:t> = 0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1</a:t>
            </a:r>
            <a:r>
              <a:rPr lang="en-US" sz="2000" dirty="0"/>
              <a:t> = 0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1</a:t>
            </a:r>
            <a:r>
              <a:rPr lang="en-US" sz="2000" dirty="0"/>
              <a:t> = 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29000" y="4648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2:    x</a:t>
            </a:r>
            <a:r>
              <a:rPr lang="en-US" sz="2000" baseline="-25000" dirty="0"/>
              <a:t>2</a:t>
            </a:r>
            <a:r>
              <a:rPr lang="en-US" sz="2000" dirty="0"/>
              <a:t> = -1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2</a:t>
            </a:r>
            <a:r>
              <a:rPr lang="en-US" sz="2000" dirty="0"/>
              <a:t> = -1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2</a:t>
            </a:r>
            <a:r>
              <a:rPr lang="en-US" sz="2000" dirty="0"/>
              <a:t> =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000" y="57150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3:    x</a:t>
            </a:r>
            <a:r>
              <a:rPr lang="en-US" sz="2000" baseline="-25000" dirty="0"/>
              <a:t>3</a:t>
            </a:r>
            <a:r>
              <a:rPr lang="en-US" sz="2000" dirty="0"/>
              <a:t> = 0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3</a:t>
            </a:r>
            <a:r>
              <a:rPr lang="en-US" sz="2000" dirty="0"/>
              <a:t> = 0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3</a:t>
            </a:r>
            <a:r>
              <a:rPr lang="en-US" sz="2000" dirty="0"/>
              <a:t> = 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48400" y="3669268"/>
            <a:ext cx="195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Atom:   1      2      3 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124" y="3505200"/>
            <a:ext cx="737276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215337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arallelogram 17"/>
          <p:cNvSpPr/>
          <p:nvPr/>
        </p:nvSpPr>
        <p:spPr>
          <a:xfrm rot="16200000" flipH="1">
            <a:off x="146574" y="4735482"/>
            <a:ext cx="2059919" cy="701945"/>
          </a:xfrm>
          <a:prstGeom prst="parallelogram">
            <a:avLst>
              <a:gd name="adj" fmla="val 109814"/>
            </a:avLst>
          </a:prstGeom>
          <a:solidFill>
            <a:srgbClr val="FFC000">
              <a:alpha val="34118"/>
            </a:srgbClr>
          </a:solidFill>
          <a:ln w="3175">
            <a:solidFill>
              <a:srgbClr val="EEECE1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0770" y="39579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E:     3 + 3 + 3   =  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770" y="464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:   0 + -1 + 0  = 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8870" y="53295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xz</a:t>
            </a:r>
            <a:r>
              <a:rPr lang="en-US" sz="2400" dirty="0"/>
              <a:t>: 0 + 1 + 0    =  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800" y="989836"/>
            <a:ext cx="548163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1346" name="CS ChemDraw Drawing" r:id="rId4" imgW="452473" imgH="225180" progId="ChemDraw.Document.6.0">
              <p:embed/>
            </p:oleObj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2590800" y="53340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67000" y="48723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xz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429000" y="3632537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1:    x</a:t>
            </a:r>
            <a:r>
              <a:rPr lang="en-US" sz="2000" baseline="-25000" dirty="0"/>
              <a:t>1</a:t>
            </a:r>
            <a:r>
              <a:rPr lang="en-US" sz="2000" dirty="0"/>
              <a:t> = 0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1</a:t>
            </a:r>
            <a:r>
              <a:rPr lang="en-US" sz="2000" dirty="0"/>
              <a:t> = 0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1</a:t>
            </a:r>
            <a:r>
              <a:rPr lang="en-US" sz="2000" dirty="0"/>
              <a:t> = 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29000" y="4648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2:    x</a:t>
            </a:r>
            <a:r>
              <a:rPr lang="en-US" sz="2000" baseline="-25000" dirty="0"/>
              <a:t>2</a:t>
            </a:r>
            <a:r>
              <a:rPr lang="en-US" sz="2000" dirty="0"/>
              <a:t> =  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2</a:t>
            </a:r>
            <a:r>
              <a:rPr lang="en-US" sz="2000" dirty="0"/>
              <a:t> = -1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2</a:t>
            </a:r>
            <a:r>
              <a:rPr lang="en-US" sz="2000" dirty="0"/>
              <a:t> =  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000" y="57150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3:    x</a:t>
            </a:r>
            <a:r>
              <a:rPr lang="en-US" sz="2000" baseline="-25000" dirty="0"/>
              <a:t>3</a:t>
            </a:r>
            <a:r>
              <a:rPr lang="en-US" sz="2000" dirty="0"/>
              <a:t> = 0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3</a:t>
            </a:r>
            <a:r>
              <a:rPr lang="en-US" sz="2000" dirty="0"/>
              <a:t> = 0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3</a:t>
            </a:r>
            <a:r>
              <a:rPr lang="en-US" sz="2000" dirty="0"/>
              <a:t> = 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48400" y="3669268"/>
            <a:ext cx="195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Atom:   1      2      3 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384300" y="5178425"/>
            <a:ext cx="514350" cy="390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400175" y="5127626"/>
            <a:ext cx="231775" cy="31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062038" y="5184458"/>
            <a:ext cx="208121" cy="19716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304926" y="4724400"/>
            <a:ext cx="4762" cy="31194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2"/>
          <p:cNvGrpSpPr/>
          <p:nvPr/>
        </p:nvGrpSpPr>
        <p:grpSpPr>
          <a:xfrm>
            <a:off x="1247776" y="5043485"/>
            <a:ext cx="140494" cy="150020"/>
            <a:chOff x="1819275" y="4781548"/>
            <a:chExt cx="140494" cy="150020"/>
          </a:xfrm>
        </p:grpSpPr>
        <p:sp>
          <p:nvSpPr>
            <p:cNvPr id="46" name="Pie 45"/>
            <p:cNvSpPr/>
            <p:nvPr/>
          </p:nvSpPr>
          <p:spPr>
            <a:xfrm>
              <a:off x="1819275" y="4788693"/>
              <a:ext cx="140494" cy="140494"/>
            </a:xfrm>
            <a:prstGeom prst="pie">
              <a:avLst>
                <a:gd name="adj1" fmla="val 16089217"/>
                <a:gd name="adj2" fmla="val 735171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1850228" y="4781548"/>
              <a:ext cx="46434" cy="1500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CB88CCA-4F45-4619-9810-F1602FC4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Vibrational Spectroscopy</a:t>
            </a:r>
          </a:p>
        </p:txBody>
      </p:sp>
      <p:pic>
        <p:nvPicPr>
          <p:cNvPr id="5" name="Picture 2" descr="https://www.chem.fsu.edu/file/u1341/PerkinElmer%20Spect.png">
            <a:extLst>
              <a:ext uri="{FF2B5EF4-FFF2-40B4-BE49-F238E27FC236}">
                <a16:creationId xmlns:a16="http://schemas.microsoft.com/office/drawing/2014/main" xmlns="" id="{4502EA46-6F33-4427-96E0-ACB694816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86" y="1238231"/>
            <a:ext cx="3060327" cy="2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524018-6046-4FE4-801C-096D2E32EF4B}"/>
              </a:ext>
            </a:extLst>
          </p:cNvPr>
          <p:cNvSpPr/>
          <p:nvPr/>
        </p:nvSpPr>
        <p:spPr>
          <a:xfrm>
            <a:off x="19050" y="3575177"/>
            <a:ext cx="456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Infrared Spectroscopy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034E09-F7FC-400D-A35D-9941534ED8EF}"/>
              </a:ext>
            </a:extLst>
          </p:cNvPr>
          <p:cNvSpPr/>
          <p:nvPr/>
        </p:nvSpPr>
        <p:spPr>
          <a:xfrm>
            <a:off x="4557942" y="3586818"/>
            <a:ext cx="456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Raman Spectroscopy</a:t>
            </a:r>
            <a:endParaRPr lang="en-US" sz="2800" dirty="0"/>
          </a:p>
        </p:txBody>
      </p:sp>
      <p:pic>
        <p:nvPicPr>
          <p:cNvPr id="151558" name="Picture 6" descr="https://www.chem.fsu.edu/file/u1341/Horiba%20JY%20LabRam.png">
            <a:extLst>
              <a:ext uri="{FF2B5EF4-FFF2-40B4-BE49-F238E27FC236}">
                <a16:creationId xmlns:a16="http://schemas.microsoft.com/office/drawing/2014/main" xmlns="" id="{68742D4C-7D29-4F4E-A25F-441EF598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015" y="1263249"/>
            <a:ext cx="3060327" cy="2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A6D2036-EA5D-41E9-A5D1-52CA0206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9301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0770" y="39579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E:     3 + 3 + 3   =  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770" y="464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:   0 + -1 + 0  = 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8870" y="53295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xz</a:t>
            </a:r>
            <a:r>
              <a:rPr lang="en-US" sz="2400" dirty="0"/>
              <a:t>: 0 + 1 + 0    =  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800" y="989836"/>
            <a:ext cx="548163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2370" name="CS ChemDraw Drawing" r:id="rId3" imgW="452473" imgH="225180" progId="ChemDraw.Document.6.0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370770" y="5943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yz</a:t>
            </a:r>
            <a:r>
              <a:rPr lang="en-US" sz="2400" dirty="0"/>
              <a:t>:  1 + 1 + 1    = 3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590800" y="53340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38424" y="4872335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yz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429000" y="3632537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1:    x</a:t>
            </a:r>
            <a:r>
              <a:rPr lang="en-US" sz="2000" baseline="-25000" dirty="0"/>
              <a:t>1</a:t>
            </a:r>
            <a:r>
              <a:rPr lang="en-US" sz="2000" dirty="0"/>
              <a:t> = -1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1</a:t>
            </a:r>
            <a:r>
              <a:rPr lang="en-US" sz="2000" dirty="0"/>
              <a:t> =  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1</a:t>
            </a:r>
            <a:r>
              <a:rPr lang="en-US" sz="2000" dirty="0"/>
              <a:t> = 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29000" y="4648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2:    x</a:t>
            </a:r>
            <a:r>
              <a:rPr lang="en-US" sz="2000" baseline="-25000" dirty="0"/>
              <a:t>2</a:t>
            </a:r>
            <a:r>
              <a:rPr lang="en-US" sz="2000" dirty="0"/>
              <a:t> = -1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2</a:t>
            </a:r>
            <a:r>
              <a:rPr lang="en-US" sz="2000" dirty="0"/>
              <a:t> =  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2</a:t>
            </a:r>
            <a:r>
              <a:rPr lang="en-US" sz="2000" dirty="0"/>
              <a:t> = 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000" y="57150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Atom 3:    x</a:t>
            </a:r>
            <a:r>
              <a:rPr lang="en-US" sz="2000" baseline="-25000" dirty="0"/>
              <a:t>3</a:t>
            </a:r>
            <a:r>
              <a:rPr lang="en-US" sz="2000" dirty="0"/>
              <a:t> = -1</a:t>
            </a:r>
          </a:p>
          <a:p>
            <a:r>
              <a:rPr lang="en-US" sz="2000" dirty="0"/>
              <a:t>	  y</a:t>
            </a:r>
            <a:r>
              <a:rPr lang="en-US" sz="2000" baseline="-25000" dirty="0"/>
              <a:t>3</a:t>
            </a:r>
            <a:r>
              <a:rPr lang="en-US" sz="2000" dirty="0"/>
              <a:t> =  1</a:t>
            </a:r>
          </a:p>
          <a:p>
            <a:r>
              <a:rPr lang="en-US" sz="2000" dirty="0"/>
              <a:t>	  z</a:t>
            </a:r>
            <a:r>
              <a:rPr lang="en-US" sz="2000" baseline="-25000" dirty="0"/>
              <a:t>3</a:t>
            </a:r>
            <a:r>
              <a:rPr lang="en-US" sz="2000" dirty="0"/>
              <a:t> =  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48400" y="3669268"/>
            <a:ext cx="195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Atom:   1      2      3 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0"/>
            <a:ext cx="214299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800" y="989836"/>
            <a:ext cx="5481637" cy="2788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Generate a reducible representation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" y="48006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7600" y="4800600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78200" y="48117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63700" y="47990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51100" y="48117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010" y="4419600"/>
            <a:ext cx="372079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0770" y="39579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E:     3 + 3 + 3   =  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70770" y="464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:   0 + -1 + 0  = -1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08870" y="5329535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xz</a:t>
            </a:r>
            <a:r>
              <a:rPr lang="en-US" sz="2400" dirty="0"/>
              <a:t>: 0 + 1 + 0    =  1</a:t>
            </a:r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3394" name="CS ChemDraw Drawing" r:id="rId4" imgW="452473" imgH="225180" progId="ChemDraw.Document.6.0">
              <p:embed/>
            </p:oleObj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370770" y="5943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yz</a:t>
            </a:r>
            <a:r>
              <a:rPr lang="en-US" sz="2400" dirty="0"/>
              <a:t>:  1 + 1 + 1    = 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48400" y="3669268"/>
            <a:ext cx="195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Atom:   1      2      3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800" y="989836"/>
            <a:ext cx="548163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Generate a reducible representation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Reduce to Irreducible Representation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6648" y="6378257"/>
            <a:ext cx="214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Reducible Rep.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00573" y="6370935"/>
            <a:ext cx="222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Irreducible Rep.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175000" y="6654800"/>
            <a:ext cx="20955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4418" name="CS ChemDraw Drawing" r:id="rId3" imgW="452473" imgH="225180" progId="ChemDraw.Document.6.0">
              <p:embed/>
            </p:oleObj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3400" y="48006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7600" y="4800600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78200" y="48117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63700" y="47990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51100" y="48117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010" y="4419600"/>
            <a:ext cx="372079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0888" y="4462463"/>
            <a:ext cx="417156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2362200"/>
            <a:ext cx="417156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9400" y="965200"/>
            <a:ext cx="599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200"/>
              </a:spcAft>
            </a:pPr>
            <a:r>
              <a:rPr lang="en-US" sz="2400" dirty="0"/>
              <a:t>Decomposition/Reduction Formula</a:t>
            </a:r>
          </a:p>
        </p:txBody>
      </p:sp>
      <p:sp>
        <p:nvSpPr>
          <p:cNvPr id="9" name="Oval 8"/>
          <p:cNvSpPr/>
          <p:nvPr/>
        </p:nvSpPr>
        <p:spPr>
          <a:xfrm>
            <a:off x="3116083" y="2469303"/>
            <a:ext cx="251938" cy="250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96179" y="2696248"/>
            <a:ext cx="205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h = 1 + 1 + 1 + 1 = </a:t>
            </a:r>
            <a:r>
              <a:rPr lang="sv-SE" b="1" dirty="0">
                <a:solidFill>
                  <a:srgbClr val="0000FF"/>
                </a:solidFill>
              </a:rPr>
              <a:t>4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7986" y="2336800"/>
            <a:ext cx="101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order (h)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280" y="4467712"/>
            <a:ext cx="97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LuzSans-Book" pitchFamily="2" charset="0"/>
              </a:rPr>
              <a:t>a</a:t>
            </a:r>
            <a:r>
              <a:rPr lang="en-US" sz="2400" baseline="-25000" dirty="0"/>
              <a:t>A</a:t>
            </a:r>
            <a:r>
              <a:rPr lang="en-US" sz="2000" baseline="-25000" dirty="0"/>
              <a:t>1</a:t>
            </a:r>
            <a:r>
              <a:rPr lang="en-US" sz="2400" dirty="0"/>
              <a:t>  =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34638" y="4454368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-1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3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161154" y="4275136"/>
            <a:ext cx="47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146643" y="4682668"/>
            <a:ext cx="36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57606" y="4648299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00FF"/>
                </a:solidFill>
              </a:rPr>
              <a:t>4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15" y="4295231"/>
            <a:ext cx="36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67726" y="4309745"/>
            <a:ext cx="36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67257" y="4439854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9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3186840" y="3967904"/>
            <a:ext cx="340131" cy="3337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179583" y="2808575"/>
            <a:ext cx="340131" cy="3337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05767" y="4453198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=  </a:t>
            </a:r>
            <a:r>
              <a:rPr lang="sv-SE" sz="2400" b="1" dirty="0"/>
              <a:t>3</a:t>
            </a:r>
            <a:r>
              <a:rPr lang="sv-SE" sz="2400" dirty="0"/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6856681" y="445436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=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476500" y="4234543"/>
            <a:ext cx="814614" cy="2231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02723" y="4281840"/>
            <a:ext cx="64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264412" y="4689372"/>
            <a:ext cx="36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275375" y="4655003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00FF"/>
                </a:solidFill>
              </a:rPr>
              <a:t>4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>
            <a:stCxn id="43" idx="2"/>
          </p:cNvCxnSpPr>
          <p:nvPr/>
        </p:nvCxnSpPr>
        <p:spPr>
          <a:xfrm flipH="1">
            <a:off x="3797300" y="4297423"/>
            <a:ext cx="266700" cy="1856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4" idx="2"/>
          </p:cNvCxnSpPr>
          <p:nvPr/>
        </p:nvCxnSpPr>
        <p:spPr>
          <a:xfrm flipH="1">
            <a:off x="4830098" y="4310123"/>
            <a:ext cx="21302" cy="1877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946205" y="4286704"/>
            <a:ext cx="200595" cy="2217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8721" y="1429206"/>
            <a:ext cx="4306887" cy="90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438400" y="3911600"/>
            <a:ext cx="43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3911600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89600" y="3910013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22700" y="3897313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10100" y="3910013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2525" y="5040897"/>
            <a:ext cx="3927475" cy="124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2750462" y="6396335"/>
            <a:ext cx="3358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ymbol" pitchFamily="18" charset="2"/>
              </a:rPr>
              <a:t>G</a:t>
            </a:r>
            <a:r>
              <a:rPr lang="en-US" sz="2400" b="1" baseline="-25000" dirty="0"/>
              <a:t> </a:t>
            </a:r>
            <a:r>
              <a:rPr lang="en-US" sz="2400" b="1" dirty="0"/>
              <a:t>= 3A</a:t>
            </a:r>
            <a:r>
              <a:rPr lang="en-US" sz="2400" b="1" baseline="-25000" dirty="0"/>
              <a:t>1</a:t>
            </a:r>
            <a:r>
              <a:rPr lang="en-US" sz="2400" b="1" dirty="0"/>
              <a:t>  +  A</a:t>
            </a:r>
            <a:r>
              <a:rPr lang="en-US" sz="2400" b="1" baseline="-25000" dirty="0"/>
              <a:t>2</a:t>
            </a:r>
            <a:r>
              <a:rPr lang="en-US" sz="2400" b="1" dirty="0"/>
              <a:t>  + 2B</a:t>
            </a:r>
            <a:r>
              <a:rPr lang="en-US" sz="2400" b="1" baseline="-25000" dirty="0"/>
              <a:t>1</a:t>
            </a:r>
            <a:r>
              <a:rPr lang="en-US" sz="2400" b="1" dirty="0"/>
              <a:t> + 3B</a:t>
            </a:r>
            <a:r>
              <a:rPr lang="en-US" sz="2400" b="1" baseline="-25000" dirty="0"/>
              <a:t>2</a:t>
            </a:r>
            <a:endParaRPr lang="en-US" sz="2400" b="1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800" y="989836"/>
            <a:ext cx="5481637" cy="367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Generate a reducible representation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Reduce to Irreducible Representation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Subtract Rot. and Trans.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5442" name="CS ChemDraw Drawing" r:id="rId3" imgW="452473" imgH="225180" progId="ChemDraw.Document.6.0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9062" y="4808835"/>
            <a:ext cx="403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ymbol" pitchFamily="18" charset="2"/>
              </a:rPr>
              <a:t>G</a:t>
            </a:r>
            <a:r>
              <a:rPr lang="en-US" sz="2400" b="1" baseline="-25000" dirty="0"/>
              <a:t>  </a:t>
            </a:r>
            <a:r>
              <a:rPr lang="en-US" sz="2400" b="1" dirty="0"/>
              <a:t>=  3A</a:t>
            </a:r>
            <a:r>
              <a:rPr lang="en-US" sz="2400" b="1" baseline="-25000" dirty="0"/>
              <a:t>1</a:t>
            </a:r>
            <a:r>
              <a:rPr lang="en-US" sz="2400" b="1" dirty="0"/>
              <a:t>  +  A</a:t>
            </a:r>
            <a:r>
              <a:rPr lang="en-US" sz="2400" b="1" baseline="-25000" dirty="0"/>
              <a:t>2</a:t>
            </a:r>
            <a:r>
              <a:rPr lang="en-US" sz="2400" b="1" dirty="0"/>
              <a:t>  +  2B</a:t>
            </a:r>
            <a:r>
              <a:rPr lang="en-US" sz="2400" b="1" baseline="-25000" dirty="0"/>
              <a:t>1</a:t>
            </a:r>
            <a:r>
              <a:rPr lang="en-US" sz="2400" b="1" dirty="0"/>
              <a:t>  +  3B</a:t>
            </a:r>
            <a:r>
              <a:rPr lang="en-US" sz="2400" b="1" baseline="-25000" dirty="0"/>
              <a:t>2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5644803" y="3073400"/>
            <a:ext cx="2869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 atoms  x  3 DOF = 9 DOF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3N-6 = 3 Vibrations</a:t>
            </a:r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1175" y="4794250"/>
            <a:ext cx="4855215" cy="17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2700" y="5266035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Trans</a:t>
            </a:r>
            <a:r>
              <a:rPr lang="en-US" sz="2400" b="1" baseline="-25000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=    A</a:t>
            </a:r>
            <a:r>
              <a:rPr lang="en-US" sz="2400" b="1" baseline="-25000" dirty="0">
                <a:solidFill>
                  <a:srgbClr val="0000FF"/>
                </a:solidFill>
              </a:rPr>
              <a:t>1</a:t>
            </a:r>
            <a:r>
              <a:rPr lang="en-US" sz="2400" b="1" dirty="0">
                <a:solidFill>
                  <a:srgbClr val="0000FF"/>
                </a:solidFill>
              </a:rPr>
              <a:t>             +    B</a:t>
            </a:r>
            <a:r>
              <a:rPr lang="en-US" sz="2400" b="1" baseline="-25000" dirty="0">
                <a:solidFill>
                  <a:srgbClr val="0000FF"/>
                </a:solidFill>
              </a:rPr>
              <a:t>1</a:t>
            </a:r>
            <a:r>
              <a:rPr lang="en-US" sz="2400" b="1" dirty="0">
                <a:solidFill>
                  <a:srgbClr val="0000FF"/>
                </a:solidFill>
              </a:rPr>
              <a:t>  +    B</a:t>
            </a:r>
            <a:r>
              <a:rPr lang="en-US" sz="2400" b="1" baseline="-25000" dirty="0">
                <a:solidFill>
                  <a:srgbClr val="0000FF"/>
                </a:solidFill>
              </a:rPr>
              <a:t>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59483" y="5259675"/>
            <a:ext cx="340131" cy="3337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72183" y="5856575"/>
            <a:ext cx="340131" cy="3337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472183" y="6174075"/>
            <a:ext cx="340131" cy="3337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5062" y="5723235"/>
            <a:ext cx="403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Rot</a:t>
            </a:r>
            <a:r>
              <a:rPr lang="en-US" sz="2400" b="1" baseline="-25000" dirty="0">
                <a:solidFill>
                  <a:srgbClr val="008000"/>
                </a:solidFill>
              </a:rPr>
              <a:t>  </a:t>
            </a:r>
            <a:r>
              <a:rPr lang="en-US" sz="2400" b="1" dirty="0">
                <a:solidFill>
                  <a:srgbClr val="008000"/>
                </a:solidFill>
              </a:rPr>
              <a:t>=               A</a:t>
            </a:r>
            <a:r>
              <a:rPr lang="en-US" sz="2400" b="1" baseline="-25000" dirty="0">
                <a:solidFill>
                  <a:srgbClr val="008000"/>
                </a:solidFill>
              </a:rPr>
              <a:t>2</a:t>
            </a:r>
            <a:r>
              <a:rPr lang="en-US" sz="2400" b="1" dirty="0">
                <a:solidFill>
                  <a:srgbClr val="008000"/>
                </a:solidFill>
              </a:rPr>
              <a:t>  +    B</a:t>
            </a:r>
            <a:r>
              <a:rPr lang="en-US" sz="2400" b="1" baseline="-25000" dirty="0">
                <a:solidFill>
                  <a:srgbClr val="008000"/>
                </a:solidFill>
              </a:rPr>
              <a:t>1</a:t>
            </a:r>
            <a:r>
              <a:rPr lang="en-US" sz="2400" b="1" dirty="0">
                <a:solidFill>
                  <a:srgbClr val="008000"/>
                </a:solidFill>
              </a:rPr>
              <a:t>  +    B</a:t>
            </a:r>
            <a:r>
              <a:rPr lang="en-US" sz="2400" b="1" baseline="-25000" dirty="0">
                <a:solidFill>
                  <a:srgbClr val="008000"/>
                </a:solidFill>
              </a:rPr>
              <a:t>2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764283" y="6148675"/>
            <a:ext cx="340131" cy="3337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76983" y="5843875"/>
            <a:ext cx="340131" cy="3337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522983" y="5564475"/>
            <a:ext cx="340131" cy="3337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152400" y="6172200"/>
            <a:ext cx="3911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462" y="6193135"/>
            <a:ext cx="403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Vib</a:t>
            </a:r>
            <a:r>
              <a:rPr lang="en-US" sz="2400" b="1" baseline="-25000" dirty="0"/>
              <a:t>  </a:t>
            </a:r>
            <a:r>
              <a:rPr lang="en-US" sz="2400" b="1" dirty="0"/>
              <a:t>=  2A</a:t>
            </a:r>
            <a:r>
              <a:rPr lang="en-US" sz="2400" b="1" baseline="-25000" dirty="0"/>
              <a:t>1</a:t>
            </a:r>
            <a:r>
              <a:rPr lang="en-US" sz="2400" b="1" dirty="0"/>
              <a:t>                         +    B</a:t>
            </a:r>
            <a:r>
              <a:rPr lang="en-US" sz="2400" b="1" baseline="-25000" dirty="0"/>
              <a:t>2</a:t>
            </a:r>
            <a:endParaRPr lang="en-US" sz="2400" b="1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800" y="989836"/>
            <a:ext cx="5481637" cy="367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it is a more complicated change = 0 </a:t>
            </a:r>
            <a:endParaRPr lang="en-US" sz="2400" dirty="0"/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Generate a reducible representation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Reduce to Irreducible Representation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Subtract Rot. and Trans.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6324600" y="1600200"/>
          <a:ext cx="1143836" cy="569912"/>
        </p:xfrm>
        <a:graphic>
          <a:graphicData uri="http://schemas.openxmlformats.org/presentationml/2006/ole">
            <p:oleObj spid="_x0000_s146466" name="CS ChemDraw Drawing" r:id="rId3" imgW="452473" imgH="225180" progId="ChemDraw.Document.6.0">
              <p:embed/>
            </p:oleObj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107537" y="5420674"/>
            <a:ext cx="290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Vibration</a:t>
            </a:r>
            <a:r>
              <a:rPr lang="en-US" sz="2400" b="1" baseline="-25000" dirty="0"/>
              <a:t>  </a:t>
            </a:r>
            <a:r>
              <a:rPr lang="en-US" sz="2400" b="1" dirty="0"/>
              <a:t>=  2A</a:t>
            </a:r>
            <a:r>
              <a:rPr lang="en-US" sz="2400" b="1" baseline="-25000" dirty="0"/>
              <a:t>1</a:t>
            </a:r>
            <a:r>
              <a:rPr lang="en-US" sz="2400" b="1" dirty="0"/>
              <a:t>  +  B</a:t>
            </a:r>
            <a:r>
              <a:rPr lang="en-US" sz="2400" b="1" baseline="-25000" dirty="0"/>
              <a:t>2</a:t>
            </a:r>
            <a:endParaRPr lang="en-US" sz="24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891" y="1491000"/>
            <a:ext cx="79535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1) Find number/symmetry of </a:t>
            </a:r>
            <a:r>
              <a:rPr lang="en-US" sz="2800" dirty="0" err="1"/>
              <a:t>vibrational</a:t>
            </a:r>
            <a:r>
              <a:rPr lang="en-US" sz="2800" dirty="0"/>
              <a:t> modes.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2) Assign the symmetry of known vibrations.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3) Find if a </a:t>
            </a:r>
            <a:r>
              <a:rPr lang="en-US" sz="2800" dirty="0" err="1"/>
              <a:t>vibrational</a:t>
            </a:r>
            <a:r>
              <a:rPr lang="en-US" sz="2800" dirty="0"/>
              <a:t> mode is IR or Raman Active.</a:t>
            </a:r>
          </a:p>
        </p:txBody>
      </p:sp>
      <p:sp>
        <p:nvSpPr>
          <p:cNvPr id="4" name="Oval 3"/>
          <p:cNvSpPr/>
          <p:nvPr/>
        </p:nvSpPr>
        <p:spPr>
          <a:xfrm>
            <a:off x="393700" y="1993900"/>
            <a:ext cx="7162800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and Group Theory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3113165" y="3604800"/>
            <a:ext cx="3552825" cy="3057525"/>
            <a:chOff x="1043790" y="3797300"/>
            <a:chExt cx="3552825" cy="3057525"/>
          </a:xfrm>
        </p:grpSpPr>
        <p:pic>
          <p:nvPicPr>
            <p:cNvPr id="1833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790" y="3797300"/>
              <a:ext cx="3552825" cy="305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603863" y="4179844"/>
              <a:ext cx="6014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  <a:r>
                <a:rPr lang="en-US" sz="2400" b="1" baseline="-25000" dirty="0"/>
                <a:t>2</a:t>
              </a:r>
              <a:endParaRPr lang="en-US" sz="2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72342" y="5374523"/>
              <a:ext cx="485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0994" y="4512978"/>
              <a:ext cx="485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905870" y="5788063"/>
              <a:ext cx="0" cy="3561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87659" y="4256042"/>
              <a:ext cx="0" cy="186561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37928" y="4735700"/>
              <a:ext cx="0" cy="138595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77800" y="1028336"/>
            <a:ext cx="631925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Start with a drawing of a molecule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Draw arrows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Use the Character Table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Predict a physically observable phenomenon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7813" y="1763402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x</a:t>
            </a:r>
            <a:r>
              <a:rPr lang="en-US" sz="2000" baseline="-25000" dirty="0"/>
              <a:t>1-3</a:t>
            </a:r>
            <a:r>
              <a:rPr lang="en-US" sz="2000" dirty="0"/>
              <a:t>, y</a:t>
            </a:r>
            <a:r>
              <a:rPr lang="en-US" sz="2000" baseline="-25000" dirty="0"/>
              <a:t>1-3</a:t>
            </a:r>
            <a:r>
              <a:rPr lang="en-US" sz="2000" dirty="0"/>
              <a:t> and z</a:t>
            </a:r>
            <a:r>
              <a:rPr lang="en-US" sz="2000" baseline="-25000" dirty="0"/>
              <a:t>1-3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6863613" y="1099688"/>
          <a:ext cx="1143836" cy="569912"/>
        </p:xfrm>
        <a:graphic>
          <a:graphicData uri="http://schemas.openxmlformats.org/presentationml/2006/ole">
            <p:oleObj spid="_x0000_s147490" name="CS ChemDraw Drawing" r:id="rId5" imgW="452473" imgH="225180" progId="ChemDraw.Document.6.0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38488" y="3045678"/>
            <a:ext cx="345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Vibrations</a:t>
            </a:r>
            <a:r>
              <a:rPr lang="en-US" sz="2400" b="1" baseline="-25000" dirty="0"/>
              <a:t>  </a:t>
            </a:r>
            <a:r>
              <a:rPr lang="en-US" sz="2400" b="1" dirty="0"/>
              <a:t>=  2A</a:t>
            </a:r>
            <a:r>
              <a:rPr lang="en-US" sz="2400" b="1" baseline="-25000" dirty="0"/>
              <a:t>1</a:t>
            </a:r>
            <a:r>
              <a:rPr lang="en-US" sz="2400" b="1" dirty="0"/>
              <a:t>  +  B</a:t>
            </a:r>
            <a:r>
              <a:rPr lang="en-US" sz="2400" b="1" baseline="-25000" dirty="0"/>
              <a:t>2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70301" y="4389126"/>
            <a:ext cx="2464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three are IR active but that is not always the case.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800" y="989836"/>
            <a:ext cx="548163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 -if it is a more complicated change = 0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OH stretch</a:t>
            </a:r>
            <a:endParaRPr lang="en-US" sz="2000" baseline="-25000" dirty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6122466" y="1465575"/>
          <a:ext cx="1599637" cy="796491"/>
        </p:xfrm>
        <a:graphic>
          <a:graphicData uri="http://schemas.openxmlformats.org/presentationml/2006/ole">
            <p:oleObj spid="_x0000_s148770" name="CS ChemDraw Drawing" r:id="rId3" imgW="452473" imgH="225180" progId="ChemDraw.Document.6.0">
              <p:embed/>
            </p:oleObj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4210325" y="495861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35220" y="5220798"/>
            <a:ext cx="62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xz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381395" y="3996435"/>
            <a:ext cx="99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E:    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00645" y="4696325"/>
            <a:ext cx="101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:   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00245" y="5425785"/>
            <a:ext cx="99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xz</a:t>
            </a:r>
            <a:r>
              <a:rPr lang="en-US" sz="2400" dirty="0"/>
              <a:t>: 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00645" y="6184225"/>
            <a:ext cx="107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yz</a:t>
            </a:r>
            <a:r>
              <a:rPr lang="en-US" sz="2400" dirty="0"/>
              <a:t>:  2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208721" y="4225483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284921" y="376381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208725" y="568851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289325" y="449532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4243241" y="5979589"/>
            <a:ext cx="62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baseline="-25000" dirty="0" err="1"/>
              <a:t>yz</a:t>
            </a:r>
            <a:endParaRPr lang="en-US" sz="24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216746" y="6447301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8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263" y="4781902"/>
            <a:ext cx="1751797" cy="132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/>
          <p:nvPr/>
        </p:nvCxnSpPr>
        <p:spPr>
          <a:xfrm flipH="1">
            <a:off x="606391" y="5399772"/>
            <a:ext cx="625643" cy="4809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538428" y="5407793"/>
            <a:ext cx="625643" cy="48098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7"/>
          <p:cNvGrpSpPr/>
          <p:nvPr/>
        </p:nvGrpSpPr>
        <p:grpSpPr>
          <a:xfrm>
            <a:off x="3029550" y="3955303"/>
            <a:ext cx="1088460" cy="541966"/>
            <a:chOff x="3029550" y="3955303"/>
            <a:chExt cx="1088460" cy="541966"/>
          </a:xfrm>
        </p:grpSpPr>
        <p:graphicFrame>
          <p:nvGraphicFramePr>
            <p:cNvPr id="45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1" name="CS ChemDraw Drawing" r:id="rId5" imgW="452473" imgH="225180" progId="ChemDraw.Document.6.0">
                <p:embed/>
              </p:oleObj>
            </a:graphicData>
          </a:graphic>
        </p:graphicFrame>
        <p:cxnSp>
          <p:nvCxnSpPr>
            <p:cNvPr id="67" name="Straight Arrow Connector 66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78"/>
          <p:cNvGrpSpPr/>
          <p:nvPr/>
        </p:nvGrpSpPr>
        <p:grpSpPr>
          <a:xfrm>
            <a:off x="4981870" y="3963324"/>
            <a:ext cx="1088460" cy="541966"/>
            <a:chOff x="3029550" y="3955303"/>
            <a:chExt cx="1088460" cy="541966"/>
          </a:xfrm>
        </p:grpSpPr>
        <p:graphicFrame>
          <p:nvGraphicFramePr>
            <p:cNvPr id="80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2" name="CS ChemDraw Drawing" r:id="rId6" imgW="452473" imgH="225180" progId="ChemDraw.Document.6.0">
                <p:embed/>
              </p:oleObj>
            </a:graphicData>
          </a:graphic>
        </p:graphicFrame>
        <p:cxnSp>
          <p:nvCxnSpPr>
            <p:cNvPr id="81" name="Straight Arrow Connector 80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2"/>
          <p:cNvGrpSpPr/>
          <p:nvPr/>
        </p:nvGrpSpPr>
        <p:grpSpPr>
          <a:xfrm>
            <a:off x="3066448" y="4685218"/>
            <a:ext cx="1088460" cy="541966"/>
            <a:chOff x="3029550" y="3955303"/>
            <a:chExt cx="1088460" cy="541966"/>
          </a:xfrm>
        </p:grpSpPr>
        <p:graphicFrame>
          <p:nvGraphicFramePr>
            <p:cNvPr id="84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3" name="CS ChemDraw Drawing" r:id="rId7" imgW="452473" imgH="225180" progId="ChemDraw.Document.6.0">
                <p:embed/>
              </p:oleObj>
            </a:graphicData>
          </a:graphic>
        </p:graphicFrame>
        <p:cxnSp>
          <p:nvCxnSpPr>
            <p:cNvPr id="85" name="Straight Arrow Connector 84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86"/>
          <p:cNvGrpSpPr/>
          <p:nvPr/>
        </p:nvGrpSpPr>
        <p:grpSpPr>
          <a:xfrm>
            <a:off x="3074469" y="5415135"/>
            <a:ext cx="1088460" cy="541966"/>
            <a:chOff x="3029550" y="3955303"/>
            <a:chExt cx="1088460" cy="541966"/>
          </a:xfrm>
        </p:grpSpPr>
        <p:graphicFrame>
          <p:nvGraphicFramePr>
            <p:cNvPr id="88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4" name="CS ChemDraw Drawing" r:id="rId8" imgW="452473" imgH="225180" progId="ChemDraw.Document.6.0">
                <p:embed/>
              </p:oleObj>
            </a:graphicData>
          </a:graphic>
        </p:graphicFrame>
        <p:cxnSp>
          <p:nvCxnSpPr>
            <p:cNvPr id="89" name="Straight Arrow Connector 88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90"/>
          <p:cNvGrpSpPr/>
          <p:nvPr/>
        </p:nvGrpSpPr>
        <p:grpSpPr>
          <a:xfrm>
            <a:off x="3082491" y="6173925"/>
            <a:ext cx="1088460" cy="541966"/>
            <a:chOff x="3029550" y="3955303"/>
            <a:chExt cx="1088460" cy="541966"/>
          </a:xfrm>
        </p:grpSpPr>
        <p:graphicFrame>
          <p:nvGraphicFramePr>
            <p:cNvPr id="92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5" name="CS ChemDraw Drawing" r:id="rId9" imgW="452473" imgH="225180" progId="ChemDraw.Document.6.0">
                <p:embed/>
              </p:oleObj>
            </a:graphicData>
          </a:graphic>
        </p:graphicFrame>
        <p:cxnSp>
          <p:nvCxnSpPr>
            <p:cNvPr id="93" name="Straight Arrow Connector 92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4"/>
          <p:cNvGrpSpPr/>
          <p:nvPr/>
        </p:nvGrpSpPr>
        <p:grpSpPr>
          <a:xfrm>
            <a:off x="4957811" y="6186757"/>
            <a:ext cx="1088460" cy="541966"/>
            <a:chOff x="3029550" y="3955303"/>
            <a:chExt cx="1088460" cy="541966"/>
          </a:xfrm>
        </p:grpSpPr>
        <p:graphicFrame>
          <p:nvGraphicFramePr>
            <p:cNvPr id="96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6" name="CS ChemDraw Drawing" r:id="rId10" imgW="452473" imgH="225180" progId="ChemDraw.Document.6.0">
                <p:embed/>
              </p:oleObj>
            </a:graphicData>
          </a:graphic>
        </p:graphicFrame>
        <p:cxnSp>
          <p:nvCxnSpPr>
            <p:cNvPr id="97" name="Straight Arrow Connector 96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8"/>
          <p:cNvGrpSpPr/>
          <p:nvPr/>
        </p:nvGrpSpPr>
        <p:grpSpPr>
          <a:xfrm>
            <a:off x="4956208" y="5424758"/>
            <a:ext cx="1088460" cy="541966"/>
            <a:chOff x="3029550" y="3955303"/>
            <a:chExt cx="1088460" cy="541966"/>
          </a:xfrm>
        </p:grpSpPr>
        <p:graphicFrame>
          <p:nvGraphicFramePr>
            <p:cNvPr id="100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7" name="CS ChemDraw Drawing" r:id="rId11" imgW="452473" imgH="225180" progId="ChemDraw.Document.6.0">
                <p:embed/>
              </p:oleObj>
            </a:graphicData>
          </a:graphic>
        </p:graphicFrame>
        <p:cxnSp>
          <p:nvCxnSpPr>
            <p:cNvPr id="101" name="Straight Arrow Connector 100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02"/>
          <p:cNvGrpSpPr/>
          <p:nvPr/>
        </p:nvGrpSpPr>
        <p:grpSpPr>
          <a:xfrm>
            <a:off x="4964230" y="4691636"/>
            <a:ext cx="1088460" cy="541966"/>
            <a:chOff x="3029550" y="3955303"/>
            <a:chExt cx="1088460" cy="541966"/>
          </a:xfrm>
        </p:grpSpPr>
        <p:graphicFrame>
          <p:nvGraphicFramePr>
            <p:cNvPr id="104" name="Object 3"/>
            <p:cNvGraphicFramePr>
              <a:graphicFrameLocks noChangeAspect="1"/>
            </p:cNvGraphicFramePr>
            <p:nvPr/>
          </p:nvGraphicFramePr>
          <p:xfrm>
            <a:off x="3029550" y="3955303"/>
            <a:ext cx="1088460" cy="541966"/>
          </p:xfrm>
          <a:graphic>
            <a:graphicData uri="http://schemas.openxmlformats.org/presentationml/2006/ole">
              <p:oleObj spid="_x0000_s148778" name="CS ChemDraw Drawing" r:id="rId12" imgW="452473" imgH="225180" progId="ChemDraw.Document.6.0">
                <p:embed/>
              </p:oleObj>
            </a:graphicData>
          </a:graphic>
        </p:graphicFrame>
        <p:cxnSp>
          <p:nvCxnSpPr>
            <p:cNvPr id="105" name="Straight Arrow Connector 104"/>
            <p:cNvCxnSpPr/>
            <p:nvPr/>
          </p:nvCxnSpPr>
          <p:spPr>
            <a:xfrm flipH="1">
              <a:off x="3157086" y="4021755"/>
              <a:ext cx="248655" cy="1556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724977" y="4023361"/>
              <a:ext cx="250257" cy="1443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Arrow Connector 106"/>
          <p:cNvCxnSpPr/>
          <p:nvPr/>
        </p:nvCxnSpPr>
        <p:spPr>
          <a:xfrm>
            <a:off x="7125554" y="1612130"/>
            <a:ext cx="356134" cy="225551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6363555" y="1600900"/>
            <a:ext cx="356134" cy="2255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7800" y="989836"/>
            <a:ext cx="548163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Assign a point group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Choose basis function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Apply operations</a:t>
            </a:r>
            <a:r>
              <a:rPr lang="en-US" dirty="0"/>
              <a:t>	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stays the same = +1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-if the basis is reversed = -1</a:t>
            </a:r>
          </a:p>
          <a:p>
            <a:pPr marL="971550" lvl="1" indent="-514350">
              <a:spcBef>
                <a:spcPct val="20000"/>
              </a:spcBef>
            </a:pPr>
            <a:r>
              <a:rPr lang="en-US" dirty="0"/>
              <a:t>	 -if it is a more complicated change = 0 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Generate a reducible representation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/>
              <a:t>Reduce to Irreducible Representation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6648" y="6378257"/>
            <a:ext cx="214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Reducible Rep.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00573" y="6370935"/>
            <a:ext cx="222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Irreducible Rep.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175000" y="6654800"/>
            <a:ext cx="20955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3400" y="48006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7600" y="4800600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78200" y="4802088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63700" y="481826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51100" y="4811713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0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010" y="4419600"/>
            <a:ext cx="372079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0888" y="4462463"/>
            <a:ext cx="417156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638800" y="2263914"/>
            <a:ext cx="26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  <a:r>
              <a:rPr lang="en-US" sz="2000" baseline="-25000" dirty="0"/>
              <a:t>2v</a:t>
            </a:r>
            <a:r>
              <a:rPr lang="en-US" sz="2000" dirty="0"/>
              <a:t> point group</a:t>
            </a:r>
          </a:p>
          <a:p>
            <a:pPr algn="ctr"/>
            <a:r>
              <a:rPr lang="en-US" sz="2000" dirty="0"/>
              <a:t>Basis: OH stretch</a:t>
            </a:r>
            <a:endParaRPr lang="en-US" sz="2000" baseline="-25000" dirty="0"/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6122466" y="1465575"/>
          <a:ext cx="1599637" cy="796491"/>
        </p:xfrm>
        <a:graphic>
          <a:graphicData uri="http://schemas.openxmlformats.org/presentationml/2006/ole">
            <p:oleObj spid="_x0000_s149538" name="CS ChemDraw Drawing" r:id="rId5" imgW="452473" imgH="225180" progId="ChemDraw.Document.6.0">
              <p:embed/>
            </p:oleObj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7125554" y="1612130"/>
            <a:ext cx="356134" cy="225551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363555" y="1600900"/>
            <a:ext cx="356134" cy="2255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8593" y="3863876"/>
            <a:ext cx="3637719" cy="270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612" y="1228771"/>
            <a:ext cx="3192126" cy="40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923998" y="693291"/>
          <a:ext cx="3902502" cy="2986840"/>
        </p:xfrm>
        <a:graphic>
          <a:graphicData uri="http://schemas.openxmlformats.org/presentationml/2006/ole">
            <p:oleObj spid="_x0000_s1206" name="Graph" r:id="rId5" imgW="29870400" imgH="22860000" progId="Origin50.Graph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1468" y="5520646"/>
            <a:ext cx="48993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Visible:            300-700 nm / 30,000-14,000 cm</a:t>
            </a:r>
            <a:r>
              <a:rPr lang="en-US" baseline="30000" dirty="0">
                <a:solidFill>
                  <a:schemeClr val="tx2"/>
                </a:solidFill>
              </a:rPr>
              <a:t>-1</a:t>
            </a:r>
          </a:p>
          <a:p>
            <a:r>
              <a:rPr lang="en-US" dirty="0">
                <a:solidFill>
                  <a:srgbClr val="7030A0"/>
                </a:solidFill>
              </a:rPr>
              <a:t>Mid-IR:   2,500-15,000 nm /         4,000-650 cm</a:t>
            </a:r>
            <a:r>
              <a:rPr lang="en-US" baseline="30000" dirty="0">
                <a:solidFill>
                  <a:srgbClr val="7030A0"/>
                </a:solidFill>
              </a:rPr>
              <a:t>-1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027818" y="2759524"/>
            <a:ext cx="23423" cy="1979545"/>
          </a:xfrm>
          <a:prstGeom prst="straightConnector1">
            <a:avLst/>
          </a:prstGeom>
          <a:ln w="38100" cap="flat">
            <a:solidFill>
              <a:srgbClr val="0070C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188806" y="2794000"/>
            <a:ext cx="1" cy="341326"/>
          </a:xfrm>
          <a:prstGeom prst="straightConnector1">
            <a:avLst/>
          </a:prstGeom>
          <a:ln w="38100" cap="flat">
            <a:solidFill>
              <a:srgbClr val="0070C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6971678" y="1119539"/>
          <a:ext cx="1289122" cy="1167013"/>
        </p:xfrm>
        <a:graphic>
          <a:graphicData uri="http://schemas.openxmlformats.org/presentationml/2006/ole">
            <p:oleObj spid="_x0000_s1207" name="CS ChemDraw Drawing" r:id="rId6" imgW="2346645" imgH="2124090" progId="ChemDraw.Document.6.0">
              <p:embed/>
            </p:oleObj>
          </a:graphicData>
        </a:graphic>
      </p:graphicFrame>
      <p:cxnSp>
        <p:nvCxnSpPr>
          <p:cNvPr id="41" name="Straight Arrow Connector 40"/>
          <p:cNvCxnSpPr/>
          <p:nvPr/>
        </p:nvCxnSpPr>
        <p:spPr>
          <a:xfrm flipH="1" flipV="1">
            <a:off x="1704619" y="4269483"/>
            <a:ext cx="4207" cy="246610"/>
          </a:xfrm>
          <a:prstGeom prst="straightConnector1">
            <a:avLst/>
          </a:prstGeom>
          <a:ln w="38100" cap="flat">
            <a:solidFill>
              <a:srgbClr val="7030A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45892" y="6535465"/>
            <a:ext cx="307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Mojet</a:t>
            </a:r>
            <a:r>
              <a:rPr lang="en-US" sz="1400" dirty="0"/>
              <a:t> et al. </a:t>
            </a:r>
            <a:r>
              <a:rPr lang="en-US" sz="1400" i="1" dirty="0"/>
              <a:t>Chem. Soc. Rev. </a:t>
            </a:r>
            <a:r>
              <a:rPr lang="en-US" sz="1400" b="1" dirty="0"/>
              <a:t>2010</a:t>
            </a:r>
            <a:r>
              <a:rPr lang="en-US" sz="1400" dirty="0"/>
              <a:t>, ASAP.</a:t>
            </a:r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7569171" y="4519026"/>
          <a:ext cx="789640" cy="420721"/>
        </p:xfrm>
        <a:graphic>
          <a:graphicData uri="http://schemas.openxmlformats.org/presentationml/2006/ole">
            <p:oleObj spid="_x0000_s1208" name="CS ChemDraw Drawing" r:id="rId7" imgW="991658" imgH="528390" progId="ChemDraw.Document.6.0">
              <p:embed/>
            </p:oleObj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6131752" y="4019687"/>
          <a:ext cx="438012" cy="263530"/>
        </p:xfrm>
        <a:graphic>
          <a:graphicData uri="http://schemas.openxmlformats.org/presentationml/2006/ole">
            <p:oleObj spid="_x0000_s1209" name="CS ChemDraw Drawing" r:id="rId8" imgW="577274" imgH="347220" progId="ChemDraw.Document.6.0">
              <p:embed/>
            </p:oleObj>
          </a:graphicData>
        </a:graphic>
      </p:graphicFrame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Spectroscopy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02688A3-ED66-4B83-A85D-D11E93CB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2362200"/>
            <a:ext cx="417156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9400" y="965200"/>
            <a:ext cx="599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200"/>
              </a:spcAft>
            </a:pPr>
            <a:r>
              <a:rPr lang="en-US" sz="2400" dirty="0"/>
              <a:t>Decomposition/Reduction Formula</a:t>
            </a:r>
          </a:p>
        </p:txBody>
      </p:sp>
      <p:sp>
        <p:nvSpPr>
          <p:cNvPr id="9" name="Oval 8"/>
          <p:cNvSpPr/>
          <p:nvPr/>
        </p:nvSpPr>
        <p:spPr>
          <a:xfrm>
            <a:off x="3116083" y="2469303"/>
            <a:ext cx="251938" cy="250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96179" y="2696248"/>
            <a:ext cx="205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h = 1 + 1 + 1 + 1 = </a:t>
            </a:r>
            <a:r>
              <a:rPr lang="sv-SE" b="1" dirty="0">
                <a:solidFill>
                  <a:srgbClr val="0000FF"/>
                </a:solidFill>
              </a:rPr>
              <a:t>4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7986" y="2336800"/>
            <a:ext cx="101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FF"/>
                </a:solidFill>
              </a:rPr>
              <a:t>order (h)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280" y="4467712"/>
            <a:ext cx="97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LuzSans-Book" pitchFamily="2" charset="0"/>
              </a:rPr>
              <a:t>a</a:t>
            </a:r>
            <a:r>
              <a:rPr lang="en-US" sz="2400" baseline="-25000" dirty="0"/>
              <a:t>A</a:t>
            </a:r>
            <a:r>
              <a:rPr lang="en-US" sz="2000" baseline="-25000" dirty="0"/>
              <a:t>1</a:t>
            </a:r>
            <a:r>
              <a:rPr lang="en-US" sz="2400" dirty="0"/>
              <a:t>  =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34638" y="4454368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0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0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2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161154" y="4275136"/>
            <a:ext cx="47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146643" y="4682668"/>
            <a:ext cx="36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57606" y="4648299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00FF"/>
                </a:solidFill>
              </a:rPr>
              <a:t>4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15" y="4295231"/>
            <a:ext cx="36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67726" y="4309745"/>
            <a:ext cx="36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]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67257" y="4439854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2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3186840" y="3967904"/>
            <a:ext cx="340131" cy="33376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179583" y="2808575"/>
            <a:ext cx="340131" cy="3337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05767" y="4453198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=  </a:t>
            </a:r>
            <a:r>
              <a:rPr lang="sv-SE" sz="2400" b="1" dirty="0"/>
              <a:t>1</a:t>
            </a:r>
            <a:r>
              <a:rPr lang="sv-SE" sz="2400" dirty="0"/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6856681" y="445436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=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476500" y="4234543"/>
            <a:ext cx="814614" cy="2231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79723" y="4281840"/>
            <a:ext cx="42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264412" y="4689372"/>
            <a:ext cx="36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275375" y="4655003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00FF"/>
                </a:solidFill>
              </a:rPr>
              <a:t>4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>
            <a:stCxn id="43" idx="2"/>
          </p:cNvCxnSpPr>
          <p:nvPr/>
        </p:nvCxnSpPr>
        <p:spPr>
          <a:xfrm flipH="1">
            <a:off x="3797300" y="4297423"/>
            <a:ext cx="266700" cy="1856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4" idx="2"/>
          </p:cNvCxnSpPr>
          <p:nvPr/>
        </p:nvCxnSpPr>
        <p:spPr>
          <a:xfrm flipH="1">
            <a:off x="4830098" y="4310123"/>
            <a:ext cx="21302" cy="1877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946205" y="4286704"/>
            <a:ext cx="200595" cy="2217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8721" y="1429206"/>
            <a:ext cx="4306887" cy="90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438400" y="3911600"/>
            <a:ext cx="43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itchFamily="18" charset="2"/>
              </a:rPr>
              <a:t>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3911600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89600" y="3910013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22700" y="3897313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10100" y="3910013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50462" y="6103835"/>
            <a:ext cx="335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Symbol" pitchFamily="18" charset="2"/>
              </a:rPr>
              <a:t>G</a:t>
            </a:r>
            <a:r>
              <a:rPr lang="en-US" sz="3200" b="1" baseline="-25000" dirty="0"/>
              <a:t> </a:t>
            </a:r>
            <a:r>
              <a:rPr lang="en-US" sz="3200" b="1" dirty="0"/>
              <a:t>= A</a:t>
            </a:r>
            <a:r>
              <a:rPr lang="en-US" sz="3200" b="1" baseline="-25000" dirty="0"/>
              <a:t>1</a:t>
            </a:r>
            <a:r>
              <a:rPr lang="en-US" sz="3200" b="1" dirty="0"/>
              <a:t>  +  B</a:t>
            </a:r>
            <a:r>
              <a:rPr lang="en-US" sz="3200" b="1" baseline="-25000" dirty="0"/>
              <a:t>2</a:t>
            </a:r>
            <a:endParaRPr lang="en-US" sz="3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88677" y="5435536"/>
            <a:ext cx="97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LuzSans-Book" pitchFamily="2" charset="0"/>
              </a:rPr>
              <a:t>a</a:t>
            </a:r>
            <a:r>
              <a:rPr lang="en-US" sz="2400" baseline="-25000" dirty="0"/>
              <a:t>B</a:t>
            </a:r>
            <a:r>
              <a:rPr lang="en-US" sz="2000" baseline="-25000" dirty="0"/>
              <a:t>2</a:t>
            </a:r>
            <a:r>
              <a:rPr lang="en-US" sz="2400" dirty="0"/>
              <a:t>  =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713785" y="5422192"/>
            <a:ext cx="4322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0</a:t>
            </a:r>
            <a:r>
              <a:rPr lang="sv-SE" sz="2400" dirty="0"/>
              <a:t>)(-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0</a:t>
            </a:r>
            <a:r>
              <a:rPr lang="sv-SE" sz="2400" dirty="0"/>
              <a:t>)(-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+ 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2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 </a:t>
            </a:r>
            <a:endParaRPr lang="en-US" sz="2400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1145040" y="5650492"/>
            <a:ext cx="36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156003" y="5616123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00FF"/>
                </a:solidFill>
              </a:rPr>
              <a:t>4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665654" y="5407678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(</a:t>
            </a:r>
            <a:r>
              <a:rPr lang="sv-SE" sz="2400" dirty="0">
                <a:solidFill>
                  <a:srgbClr val="FF0000"/>
                </a:solidFill>
              </a:rPr>
              <a:t>1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7030A0"/>
                </a:solidFill>
              </a:rPr>
              <a:t>2</a:t>
            </a:r>
            <a:r>
              <a:rPr lang="sv-SE" sz="2400" dirty="0"/>
              <a:t>)(</a:t>
            </a:r>
            <a:r>
              <a:rPr lang="sv-SE" sz="2400" dirty="0">
                <a:solidFill>
                  <a:srgbClr val="008000"/>
                </a:solidFill>
              </a:rPr>
              <a:t>1</a:t>
            </a:r>
            <a:r>
              <a:rPr lang="sv-SE" sz="2400" dirty="0"/>
              <a:t>)</a:t>
            </a:r>
            <a:endParaRPr lang="en-US" sz="2400" dirty="0"/>
          </a:p>
        </p:txBody>
      </p:sp>
      <p:sp>
        <p:nvSpPr>
          <p:cNvPr id="49" name="Rectangle 48"/>
          <p:cNvSpPr/>
          <p:nvPr/>
        </p:nvSpPr>
        <p:spPr>
          <a:xfrm>
            <a:off x="7704164" y="5421022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=  </a:t>
            </a:r>
            <a:r>
              <a:rPr lang="sv-SE" sz="2400" b="1" dirty="0"/>
              <a:t>1</a:t>
            </a:r>
            <a:r>
              <a:rPr lang="sv-SE" sz="2400" dirty="0"/>
              <a:t> </a:t>
            </a:r>
            <a:endParaRPr lang="en-US" sz="2400" dirty="0"/>
          </a:p>
        </p:txBody>
      </p:sp>
      <p:sp>
        <p:nvSpPr>
          <p:cNvPr id="50" name="Rectangle 49"/>
          <p:cNvSpPr/>
          <p:nvPr/>
        </p:nvSpPr>
        <p:spPr>
          <a:xfrm>
            <a:off x="6855078" y="542219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=</a:t>
            </a:r>
            <a:endParaRPr lang="en-US" sz="2400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262809" y="5657196"/>
            <a:ext cx="362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273772" y="5622827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00FF"/>
                </a:solidFill>
              </a:rPr>
              <a:t>4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177978" y="3336360"/>
            <a:ext cx="340131" cy="3337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140299" y="5258400"/>
            <a:ext cx="47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41665" y="5285006"/>
            <a:ext cx="36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00876" y="5299520"/>
            <a:ext cx="36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71445" y="5239150"/>
            <a:ext cx="42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7"/>
          <p:cNvGrpSpPr/>
          <p:nvPr/>
        </p:nvGrpSpPr>
        <p:grpSpPr>
          <a:xfrm>
            <a:off x="1194213" y="3658806"/>
            <a:ext cx="3552825" cy="3057525"/>
            <a:chOff x="1043790" y="3797300"/>
            <a:chExt cx="3552825" cy="3057525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790" y="3797300"/>
              <a:ext cx="3552825" cy="305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2603863" y="4179844"/>
              <a:ext cx="6014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  <a:r>
                <a:rPr lang="en-US" sz="2400" b="1" baseline="-25000" dirty="0"/>
                <a:t>2</a:t>
              </a:r>
              <a:endParaRPr lang="en-US" sz="2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72342" y="5374523"/>
              <a:ext cx="485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20994" y="4512978"/>
              <a:ext cx="485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1</a:t>
              </a:r>
              <a:endParaRPr lang="en-US" sz="2400" b="1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905870" y="5788063"/>
              <a:ext cx="0" cy="35613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587659" y="4256042"/>
              <a:ext cx="0" cy="186561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37928" y="4735700"/>
              <a:ext cx="0" cy="138595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3477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2) Assign the Symmetry of a Known Vibrations</a:t>
            </a:r>
            <a:endParaRPr lang="en-US" sz="32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440692" y="3007705"/>
            <a:ext cx="345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Vibrations</a:t>
            </a:r>
            <a:r>
              <a:rPr lang="en-US" sz="2400" b="1" baseline="-25000" dirty="0"/>
              <a:t>  </a:t>
            </a:r>
            <a:r>
              <a:rPr lang="en-US" sz="2400" b="1" dirty="0"/>
              <a:t>=  A</a:t>
            </a:r>
            <a:r>
              <a:rPr lang="en-US" sz="2400" b="1" baseline="-25000" dirty="0"/>
              <a:t>1</a:t>
            </a:r>
            <a:r>
              <a:rPr lang="en-US" sz="2400" b="1" dirty="0"/>
              <a:t>  +  B</a:t>
            </a:r>
            <a:r>
              <a:rPr lang="en-US" sz="2400" b="1" baseline="-25000" dirty="0"/>
              <a:t>2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420167" y="1220588"/>
            <a:ext cx="93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Stretch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61764" y="1199734"/>
            <a:ext cx="93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Stretch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18860" y="1197783"/>
            <a:ext cx="721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Bend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5454" y="2608488"/>
            <a:ext cx="73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</a:t>
            </a:r>
            <a:r>
              <a:rPr lang="en-US" sz="2400" b="1" baseline="-25000" dirty="0"/>
              <a:t>1</a:t>
            </a:r>
            <a:endParaRPr lang="en-US" sz="2400" b="1" dirty="0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3125" y="1646340"/>
            <a:ext cx="2143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5087" y="1665843"/>
            <a:ext cx="1838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352" y="1522514"/>
            <a:ext cx="2247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ight Brace 21"/>
          <p:cNvSpPr/>
          <p:nvPr/>
        </p:nvSpPr>
        <p:spPr>
          <a:xfrm rot="5400000">
            <a:off x="2959766" y="483643"/>
            <a:ext cx="423511" cy="472600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Example: H</a:t>
            </a:r>
            <a:r>
              <a:rPr lang="en-US" sz="3200" b="1" u="sng" baseline="-25000" dirty="0">
                <a:solidFill>
                  <a:schemeClr val="tx2"/>
                </a:solidFill>
              </a:rPr>
              <a:t>2</a:t>
            </a:r>
            <a:r>
              <a:rPr lang="en-US" sz="3200" b="1" u="sng" dirty="0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64226" y="4427762"/>
            <a:ext cx="2464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three are IR active but that is not always the case.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891" y="1491000"/>
            <a:ext cx="79535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1) Find number/symmetry of </a:t>
            </a:r>
            <a:r>
              <a:rPr lang="en-US" sz="2800" dirty="0" err="1"/>
              <a:t>vibrational</a:t>
            </a:r>
            <a:r>
              <a:rPr lang="en-US" sz="2800" dirty="0"/>
              <a:t> modes.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2) Assign the symmetry of known vibrations.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3) Find if a </a:t>
            </a:r>
            <a:r>
              <a:rPr lang="en-US" sz="2800" dirty="0" err="1"/>
              <a:t>vibrational</a:t>
            </a:r>
            <a:r>
              <a:rPr lang="en-US" sz="2800" dirty="0"/>
              <a:t> mode is IR or Raman Active.</a:t>
            </a:r>
          </a:p>
        </p:txBody>
      </p:sp>
      <p:sp>
        <p:nvSpPr>
          <p:cNvPr id="4" name="Oval 3"/>
          <p:cNvSpPr/>
          <p:nvPr/>
        </p:nvSpPr>
        <p:spPr>
          <a:xfrm>
            <a:off x="393699" y="2599213"/>
            <a:ext cx="7784385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and Group Theory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3014" y="5257418"/>
            <a:ext cx="85789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If the symmetry label of a normal mode corresponds to x, y, or z, then the fundamental transition for this normal mode will be IR active.</a:t>
            </a:r>
          </a:p>
          <a:p>
            <a:r>
              <a:rPr lang="en-US" dirty="0">
                <a:solidFill>
                  <a:srgbClr val="0000FF"/>
                </a:solidFill>
              </a:rPr>
              <a:t>If the symmetry label of a normal mode corresponds to products of x, y, or z (such as x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 or </a:t>
            </a:r>
            <a:r>
              <a:rPr lang="en-US" dirty="0" err="1">
                <a:solidFill>
                  <a:srgbClr val="0000FF"/>
                </a:solidFill>
              </a:rPr>
              <a:t>yz</a:t>
            </a:r>
            <a:r>
              <a:rPr lang="en-US" dirty="0">
                <a:solidFill>
                  <a:srgbClr val="0000FF"/>
                </a:solidFill>
              </a:rPr>
              <a:t>) then the fundamental transition for this normal mode will be Raman active.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Selection 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B6FD80-E5AF-4354-975A-42073C56AB3E}"/>
              </a:ext>
            </a:extLst>
          </p:cNvPr>
          <p:cNvSpPr/>
          <p:nvPr/>
        </p:nvSpPr>
        <p:spPr>
          <a:xfrm>
            <a:off x="4642879" y="3496502"/>
            <a:ext cx="4043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Change of the polarization.</a:t>
            </a:r>
          </a:p>
          <a:p>
            <a:endParaRPr lang="en-US" dirty="0">
              <a:solidFill>
                <a:srgbClr val="333333"/>
              </a:solidFill>
              <a:latin typeface="Lucida Sans Unicode" panose="020B0602030504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Deformation of an electron cloud.</a:t>
            </a:r>
            <a:endParaRPr lang="en-US" dirty="0"/>
          </a:p>
        </p:txBody>
      </p:sp>
      <p:pic>
        <p:nvPicPr>
          <p:cNvPr id="205828" name="Picture 4" descr="Image result for polarizability gif">
            <a:extLst>
              <a:ext uri="{FF2B5EF4-FFF2-40B4-BE49-F238E27FC236}">
                <a16:creationId xmlns:a16="http://schemas.microsoft.com/office/drawing/2014/main" xmlns="" id="{B2526912-E0C3-4BE0-924F-D07C676A1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2475" y="822881"/>
            <a:ext cx="3706905" cy="26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D24D4F-86CC-4B33-8B0B-10135C23EAA4}"/>
              </a:ext>
            </a:extLst>
          </p:cNvPr>
          <p:cNvSpPr/>
          <p:nvPr/>
        </p:nvSpPr>
        <p:spPr>
          <a:xfrm>
            <a:off x="5494393" y="703830"/>
            <a:ext cx="2180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Raman Active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39E445-7642-441A-8C69-516CCEB22FC2}"/>
              </a:ext>
            </a:extLst>
          </p:cNvPr>
          <p:cNvSpPr/>
          <p:nvPr/>
        </p:nvSpPr>
        <p:spPr>
          <a:xfrm>
            <a:off x="1350870" y="703830"/>
            <a:ext cx="1450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IR Active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5ECC25-290A-43D8-B4D0-4CEF5125A0E3}"/>
              </a:ext>
            </a:extLst>
          </p:cNvPr>
          <p:cNvSpPr/>
          <p:nvPr/>
        </p:nvSpPr>
        <p:spPr>
          <a:xfrm>
            <a:off x="430268" y="3491311"/>
            <a:ext cx="4043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Change in dipole moment.</a:t>
            </a:r>
          </a:p>
        </p:txBody>
      </p:sp>
      <p:pic>
        <p:nvPicPr>
          <p:cNvPr id="205830" name="Picture 6" descr="Related image">
            <a:extLst>
              <a:ext uri="{FF2B5EF4-FFF2-40B4-BE49-F238E27FC236}">
                <a16:creationId xmlns:a16="http://schemas.microsoft.com/office/drawing/2014/main" xmlns="" id="{AD741FAF-BCFD-4378-BBBC-89D7A554E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224" y="1342896"/>
            <a:ext cx="2777121" cy="11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32" name="Picture 8" descr="Related image">
            <a:extLst>
              <a:ext uri="{FF2B5EF4-FFF2-40B4-BE49-F238E27FC236}">
                <a16:creationId xmlns:a16="http://schemas.microsoft.com/office/drawing/2014/main" xmlns="" id="{69A82E4D-5D63-42F3-9010-EC71E5B3A5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7749" y="1637290"/>
            <a:ext cx="70420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AE6F59-0994-4EA1-BAFD-A4EB7B1EC9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8025" y="3800786"/>
            <a:ext cx="1835616" cy="14651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EB2210A-D703-4060-AFFD-47085951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0966" y="2432361"/>
            <a:ext cx="345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Vibrations</a:t>
            </a:r>
            <a:r>
              <a:rPr lang="en-US" sz="2400" baseline="-25000" dirty="0"/>
              <a:t>  </a:t>
            </a:r>
            <a:r>
              <a:rPr lang="en-US" sz="2400" dirty="0"/>
              <a:t>=  A</a:t>
            </a:r>
            <a:r>
              <a:rPr lang="en-US" sz="2400" baseline="-25000" dirty="0"/>
              <a:t>1</a:t>
            </a:r>
            <a:r>
              <a:rPr lang="en-US" sz="2400" dirty="0"/>
              <a:t>  +  B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420167" y="706888"/>
            <a:ext cx="93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Stretch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1764" y="686034"/>
            <a:ext cx="93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Stretch</a:t>
            </a:r>
          </a:p>
        </p:txBody>
      </p:sp>
      <p:sp>
        <p:nvSpPr>
          <p:cNvPr id="7" name="Rectangle 6"/>
          <p:cNvSpPr/>
          <p:nvPr/>
        </p:nvSpPr>
        <p:spPr>
          <a:xfrm>
            <a:off x="7018860" y="684083"/>
            <a:ext cx="721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Bend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454" y="2094788"/>
            <a:ext cx="73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3125" y="1132640"/>
            <a:ext cx="2143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087" y="1152143"/>
            <a:ext cx="1838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352" y="1008814"/>
            <a:ext cx="2247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Brace 11"/>
          <p:cNvSpPr/>
          <p:nvPr/>
        </p:nvSpPr>
        <p:spPr>
          <a:xfrm rot="5400000">
            <a:off x="2959766" y="-30057"/>
            <a:ext cx="423511" cy="472600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7407" y="2998151"/>
            <a:ext cx="85789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If the symmetry label of a normal mode corresponds to x, y, or z, then the fundamental transition for this normal mode will be IR active.</a:t>
            </a:r>
          </a:p>
          <a:p>
            <a:r>
              <a:rPr lang="en-US" dirty="0">
                <a:solidFill>
                  <a:srgbClr val="0000FF"/>
                </a:solidFill>
              </a:rPr>
              <a:t>If the symmetry label of a normal mode corresponds to products of x, y, or z (such as x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 or </a:t>
            </a:r>
            <a:r>
              <a:rPr lang="en-US" dirty="0" err="1">
                <a:solidFill>
                  <a:srgbClr val="0000FF"/>
                </a:solidFill>
              </a:rPr>
              <a:t>yz</a:t>
            </a:r>
            <a:r>
              <a:rPr lang="en-US" dirty="0">
                <a:solidFill>
                  <a:srgbClr val="0000FF"/>
                </a:solidFill>
              </a:rPr>
              <a:t>) then the fundamental transition for this normal mode will be Raman active.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IR </a:t>
            </a:r>
            <a:r>
              <a:rPr lang="en-US" sz="3200" b="1" u="sng" dirty="0" err="1">
                <a:solidFill>
                  <a:schemeClr val="tx2"/>
                </a:solidFill>
              </a:rPr>
              <a:t>vs</a:t>
            </a:r>
            <a:r>
              <a:rPr lang="en-US" sz="3200" b="1" u="sng" dirty="0">
                <a:solidFill>
                  <a:schemeClr val="tx2"/>
                </a:solidFill>
              </a:rPr>
              <a:t> Raman Active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137" y="4598006"/>
            <a:ext cx="50577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27666C-16B1-48B7-810D-C5854E4FB37E}"/>
              </a:ext>
            </a:extLst>
          </p:cNvPr>
          <p:cNvSpPr txBox="1"/>
          <p:nvPr/>
        </p:nvSpPr>
        <p:spPr>
          <a:xfrm>
            <a:off x="6225176" y="5163156"/>
            <a:ext cx="252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baseline="-25000" dirty="0"/>
              <a:t>1</a:t>
            </a:r>
            <a:r>
              <a:rPr lang="en-US" sz="2400" dirty="0"/>
              <a:t> and B</a:t>
            </a:r>
            <a:r>
              <a:rPr lang="en-US" sz="2400" baseline="-25000" dirty="0"/>
              <a:t>2</a:t>
            </a:r>
            <a:r>
              <a:rPr lang="en-US" sz="2400" dirty="0"/>
              <a:t> are IR and Raman Active.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5B87D4A-67E8-492F-B0BF-21B13229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4891" y="1491000"/>
            <a:ext cx="79535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1) Find number/symmetry of </a:t>
            </a:r>
            <a:r>
              <a:rPr lang="en-US" sz="2800" dirty="0" err="1"/>
              <a:t>vibrational</a:t>
            </a:r>
            <a:r>
              <a:rPr lang="en-US" sz="2800" dirty="0"/>
              <a:t> modes.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2) Assign the symmetry of known vibrations.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3) Find if a </a:t>
            </a:r>
            <a:r>
              <a:rPr lang="en-US" sz="2800" dirty="0" err="1"/>
              <a:t>vibrational</a:t>
            </a:r>
            <a:r>
              <a:rPr lang="en-US" sz="2800" dirty="0"/>
              <a:t> mode is IR or Raman Active.</a:t>
            </a:r>
          </a:p>
        </p:txBody>
      </p:sp>
      <p:pic>
        <p:nvPicPr>
          <p:cNvPr id="330756" name="Picture 4" descr="http://www.nature.com/nature/history/images/timeline/1980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50" y="3998912"/>
            <a:ext cx="2381250" cy="233362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of C60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2440712"/>
            <a:ext cx="8229600" cy="382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0" name="Picture 4" descr="http://www.nature.com/nature/history/images/timeline/1980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5550" y="772991"/>
            <a:ext cx="1593850" cy="1561974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of C60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2" y="999722"/>
            <a:ext cx="5479271" cy="25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4065586"/>
            <a:ext cx="8303102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of C60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2" y="999722"/>
            <a:ext cx="5479271" cy="25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64" y="4052889"/>
            <a:ext cx="7108836" cy="246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of C60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64" y="4052889"/>
            <a:ext cx="7108836" cy="246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48" y="1149743"/>
            <a:ext cx="4124369" cy="250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 descr="Image result for Raman of C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2035" y="1260920"/>
            <a:ext cx="3369209" cy="2188025"/>
          </a:xfrm>
          <a:prstGeom prst="rect">
            <a:avLst/>
          </a:prstGeom>
          <a:noFill/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Vibrations of C60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9897" y="698642"/>
            <a:ext cx="934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9494" y="779123"/>
            <a:ext cx="126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Raman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Image result for ir spectroscopy table">
            <a:extLst>
              <a:ext uri="{FF2B5EF4-FFF2-40B4-BE49-F238E27FC236}">
                <a16:creationId xmlns:a16="http://schemas.microsoft.com/office/drawing/2014/main" xmlns="" id="{935B726D-5911-44C7-A4FF-30CF1479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600200"/>
            <a:ext cx="4052887" cy="43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04" name="Picture 4" descr="Image result for ir spectroscopy table">
            <a:extLst>
              <a:ext uri="{FF2B5EF4-FFF2-40B4-BE49-F238E27FC236}">
                <a16:creationId xmlns:a16="http://schemas.microsoft.com/office/drawing/2014/main" xmlns="" id="{5D77E677-BB53-4F80-BA68-5D4AE6AE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8" y="2152651"/>
            <a:ext cx="4133850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F5D36B0-CD45-46CC-B2E1-E5187E74A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IR Spectroscopy According to Org </a:t>
            </a:r>
            <a:r>
              <a:rPr lang="en-US" sz="3200" b="1" u="sng" dirty="0" err="1">
                <a:solidFill>
                  <a:schemeClr val="tx2"/>
                </a:solidFill>
              </a:rPr>
              <a:t>Chem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0E000FE-5207-486D-8CEB-92F4A6E1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668" y="2998788"/>
            <a:ext cx="6303818" cy="1143000"/>
          </a:xfrm>
        </p:spPr>
        <p:txBody>
          <a:bodyPr>
            <a:normAutofit/>
          </a:bodyPr>
          <a:lstStyle/>
          <a:p>
            <a:r>
              <a:rPr lang="en-US" dirty="0"/>
              <a:t>End of preview.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4" name="Picture 6" descr="https://www2.fin.ucar.edu/sites/default/files/u105/desktop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825" y="3027594"/>
            <a:ext cx="4902200" cy="3055706"/>
          </a:xfrm>
          <a:prstGeom prst="rect">
            <a:avLst/>
          </a:prstGeom>
          <a:noFill/>
        </p:spPr>
      </p:pic>
      <p:grpSp>
        <p:nvGrpSpPr>
          <p:cNvPr id="13" name="Group 3"/>
          <p:cNvGrpSpPr/>
          <p:nvPr/>
        </p:nvGrpSpPr>
        <p:grpSpPr>
          <a:xfrm>
            <a:off x="1840165" y="1001412"/>
            <a:ext cx="5419220" cy="2033887"/>
            <a:chOff x="393311" y="1651942"/>
            <a:chExt cx="3864364" cy="1450334"/>
          </a:xfrm>
        </p:grpSpPr>
        <p:sp>
          <p:nvSpPr>
            <p:cNvPr id="10" name="Cube 9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311" y="1654272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5" name="Oval 4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1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Spectroscopy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0024" y="3825696"/>
            <a:ext cx="37719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/>
              <a:t>Procedure</a:t>
            </a:r>
          </a:p>
          <a:p>
            <a:pPr marL="228600">
              <a:spcAft>
                <a:spcPts val="1000"/>
              </a:spcAft>
            </a:pPr>
            <a:r>
              <a:rPr lang="en-US" sz="2000" dirty="0"/>
              <a:t>Step 1:  Prepare a sample</a:t>
            </a:r>
          </a:p>
          <a:p>
            <a:pPr marL="228600">
              <a:spcAft>
                <a:spcPts val="1000"/>
              </a:spcAft>
            </a:pPr>
            <a:r>
              <a:rPr lang="en-US" sz="2000" dirty="0"/>
              <a:t>Step 2:  ???</a:t>
            </a:r>
          </a:p>
          <a:p>
            <a:pPr marL="228600">
              <a:spcAft>
                <a:spcPts val="1000"/>
              </a:spcAft>
            </a:pPr>
            <a:r>
              <a:rPr lang="en-US" sz="2000" dirty="0"/>
              <a:t>Step 3:  Obtain spectra (Profit!)</a:t>
            </a:r>
          </a:p>
        </p:txBody>
      </p:sp>
      <p:sp>
        <p:nvSpPr>
          <p:cNvPr id="75" name="Freeform 74"/>
          <p:cNvSpPr/>
          <p:nvPr/>
        </p:nvSpPr>
        <p:spPr>
          <a:xfrm>
            <a:off x="6553200" y="2282826"/>
            <a:ext cx="1701800" cy="1441450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1496" y="3387903"/>
            <a:ext cx="1769657" cy="126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F96BC64-ACC1-4A0D-9AD9-BCAA53E8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1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063" y="3898673"/>
            <a:ext cx="34194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Box 98"/>
          <p:cNvSpPr txBox="1"/>
          <p:nvPr/>
        </p:nvSpPr>
        <p:spPr>
          <a:xfrm>
            <a:off x="-900" y="2846170"/>
            <a:ext cx="3990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Friedrich Wilhelm Herschel</a:t>
            </a:r>
          </a:p>
          <a:p>
            <a:pPr algn="ctr"/>
            <a:r>
              <a:rPr lang="en-US" sz="2400" dirty="0"/>
              <a:t>Astronomer</a:t>
            </a:r>
          </a:p>
        </p:txBody>
      </p:sp>
      <p:sp>
        <p:nvSpPr>
          <p:cNvPr id="100" name="Oval 99"/>
          <p:cNvSpPr/>
          <p:nvPr/>
        </p:nvSpPr>
        <p:spPr>
          <a:xfrm>
            <a:off x="870400" y="4331228"/>
            <a:ext cx="1498330" cy="15634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1322830" y="4866731"/>
            <a:ext cx="70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Sun</a:t>
            </a: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3147498" y="4578777"/>
            <a:ext cx="898998" cy="1693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4033467" y="4539690"/>
            <a:ext cx="1550446" cy="39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5400000">
            <a:off x="5186531" y="4793755"/>
            <a:ext cx="638416" cy="130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281017" y="4474546"/>
            <a:ext cx="1394098" cy="50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Infrared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91238" y="4361167"/>
            <a:ext cx="775733" cy="755677"/>
            <a:chOff x="5291238" y="4361167"/>
            <a:chExt cx="775733" cy="755677"/>
          </a:xfrm>
        </p:grpSpPr>
        <p:sp>
          <p:nvSpPr>
            <p:cNvPr id="113" name="Flowchart: Direct Access Storage 112"/>
            <p:cNvSpPr/>
            <p:nvPr/>
          </p:nvSpPr>
          <p:spPr>
            <a:xfrm rot="16200000">
              <a:off x="5284725" y="4367680"/>
              <a:ext cx="755677" cy="742651"/>
            </a:xfrm>
            <a:prstGeom prst="flowChartMagneticDrum">
              <a:avLst/>
            </a:prstGeom>
            <a:solidFill>
              <a:srgbClr val="0070C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301253" y="4577461"/>
              <a:ext cx="765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5642836" y="6399835"/>
            <a:ext cx="1919109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Thermometers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Spectroscopy</a:t>
            </a:r>
          </a:p>
        </p:txBody>
      </p:sp>
      <p:pic>
        <p:nvPicPr>
          <p:cNvPr id="57355" name="Picture 11" descr="http://upload.wikimedia.org/wikipedia/commons/3/36/William_Herschel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715" y="989920"/>
            <a:ext cx="1457921" cy="1782308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6336404" y="1718720"/>
            <a:ext cx="2473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Discovered: </a:t>
            </a:r>
          </a:p>
          <a:p>
            <a:r>
              <a:rPr lang="en-US" sz="2400" dirty="0"/>
              <a:t>        Uranus </a:t>
            </a:r>
          </a:p>
          <a:p>
            <a:r>
              <a:rPr lang="en-US" sz="2400" dirty="0"/>
              <a:t>        Infrared light</a:t>
            </a:r>
          </a:p>
          <a:p>
            <a:r>
              <a:rPr lang="en-US" sz="2400" dirty="0"/>
              <a:t>	(1800)</a:t>
            </a:r>
          </a:p>
        </p:txBody>
      </p:sp>
      <p:pic>
        <p:nvPicPr>
          <p:cNvPr id="57359" name="Picture 15" descr="File:Herschel 40 fo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3165" y="990826"/>
            <a:ext cx="2500480" cy="2743201"/>
          </a:xfrm>
          <a:prstGeom prst="rect">
            <a:avLst/>
          </a:prstGeom>
          <a:noFill/>
        </p:spPr>
      </p:pic>
      <p:pic>
        <p:nvPicPr>
          <p:cNvPr id="62" name="Picture 61" descr="Thermome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9362" y="5540373"/>
            <a:ext cx="1238250" cy="857250"/>
          </a:xfrm>
          <a:prstGeom prst="rect">
            <a:avLst/>
          </a:prstGeom>
        </p:spPr>
      </p:pic>
      <p:pic>
        <p:nvPicPr>
          <p:cNvPr id="64" name="Picture 63" descr="Thermome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3706" y="5155745"/>
            <a:ext cx="1238250" cy="857250"/>
          </a:xfrm>
          <a:prstGeom prst="rect">
            <a:avLst/>
          </a:prstGeom>
        </p:spPr>
      </p:pic>
      <p:pic>
        <p:nvPicPr>
          <p:cNvPr id="65" name="Picture 64" descr="Thermome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1123" y="4640489"/>
            <a:ext cx="1238250" cy="857250"/>
          </a:xfrm>
          <a:prstGeom prst="rect">
            <a:avLst/>
          </a:prstGeom>
        </p:spPr>
      </p:pic>
      <p:pic>
        <p:nvPicPr>
          <p:cNvPr id="66" name="Picture 65" descr="Thermome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0826" y="4125231"/>
            <a:ext cx="1238250" cy="8572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E3DA833-E416-4A94-B768-BFCE1006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3" grpId="0"/>
      <p:bldP spid="112" grpId="0"/>
      <p:bldP spid="1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91C59D-CCE4-43F9-B3A7-4A3172604ABD}"/>
              </a:ext>
            </a:extLst>
          </p:cNvPr>
          <p:cNvSpPr/>
          <p:nvPr/>
        </p:nvSpPr>
        <p:spPr>
          <a:xfrm>
            <a:off x="68449" y="52979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 </a:t>
            </a:r>
            <a:r>
              <a:rPr lang="en-US" b="1" dirty="0" err="1">
                <a:solidFill>
                  <a:srgbClr val="333333"/>
                </a:solidFill>
                <a:latin typeface="Lucida Sans" panose="020B0602030504020204" pitchFamily="34" charset="0"/>
              </a:rPr>
              <a:t>Globar</a:t>
            </a:r>
            <a:r>
              <a:rPr lang="en-US" dirty="0">
                <a:solidFill>
                  <a:srgbClr val="333333"/>
                </a:solidFill>
                <a:latin typeface="Lucida Sans Unicode" panose="020B0602030504020204" pitchFamily="34" charset="0"/>
              </a:rPr>
              <a:t> (silicon carbide at 1500 K)</a:t>
            </a:r>
            <a:endParaRPr lang="en-US" dirty="0"/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A0BB26C6-08EA-4E10-8FA5-E9A32953D7B7}"/>
              </a:ext>
            </a:extLst>
          </p:cNvPr>
          <p:cNvGrpSpPr/>
          <p:nvPr/>
        </p:nvGrpSpPr>
        <p:grpSpPr>
          <a:xfrm>
            <a:off x="1840165" y="772802"/>
            <a:ext cx="5419220" cy="1849530"/>
            <a:chOff x="393311" y="1783400"/>
            <a:chExt cx="3864364" cy="131887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xmlns="" id="{5D76B265-BE15-4A94-9DB1-CD246F907B28}"/>
                </a:ext>
              </a:extLst>
            </p:cNvPr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xmlns="" id="{D95C0698-5BBD-4394-93F8-E663638162B6}"/>
                </a:ext>
              </a:extLst>
            </p:cNvPr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043AC04-5537-4516-ABDC-AABC723C85D5}"/>
                </a:ext>
              </a:extLst>
            </p:cNvPr>
            <p:cNvSpPr txBox="1"/>
            <p:nvPr/>
          </p:nvSpPr>
          <p:spPr>
            <a:xfrm>
              <a:off x="393311" y="1790987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5A22430-41C8-4082-B7DB-810AC48A1900}"/>
                </a:ext>
              </a:extLst>
            </p:cNvPr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24EC9A8-C5B5-4E08-A8CE-CFBB5AE5B720}"/>
                </a:ext>
              </a:extLst>
            </p:cNvPr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xmlns="" id="{6B047850-FFCC-48BD-A7B9-46ED065B52B7}"/>
                </a:ext>
              </a:extLst>
            </p:cNvPr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B126E9B-FC88-4B66-8736-FD602369F9D3}"/>
                </a:ext>
              </a:extLst>
            </p:cNvPr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25666E7-2368-4979-944F-004A7AD29D8D}"/>
                </a:ext>
              </a:extLst>
            </p:cNvPr>
            <p:cNvSpPr txBox="1"/>
            <p:nvPr/>
          </p:nvSpPr>
          <p:spPr>
            <a:xfrm>
              <a:off x="2861903" y="1783400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8" name="Freeform 97">
              <a:extLst>
                <a:ext uri="{FF2B5EF4-FFF2-40B4-BE49-F238E27FC236}">
                  <a16:creationId xmlns:a16="http://schemas.microsoft.com/office/drawing/2014/main" xmlns="" id="{3EA6E9F7-D6FF-46B3-AABD-512CD015656D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97">
              <a:extLst>
                <a:ext uri="{FF2B5EF4-FFF2-40B4-BE49-F238E27FC236}">
                  <a16:creationId xmlns:a16="http://schemas.microsoft.com/office/drawing/2014/main" xmlns="" id="{B4119500-DE5F-494B-9FE9-B0EA57EC4BD5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90696018-DA59-49E6-B0B5-FDD4B4E12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Sources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C2B2148-A4B7-4E39-9806-D5F4CC0AFE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0449" y="2716969"/>
            <a:ext cx="4171866" cy="2820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D1E94C0-79A1-41F3-8D4C-A9F298777C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9626"/>
            <a:ext cx="4088502" cy="19705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B073FC5-02C5-4E5B-8DF4-10B40017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BD534A-5143-49C3-BAFC-1365983EA7EC}"/>
              </a:ext>
            </a:extLst>
          </p:cNvPr>
          <p:cNvSpPr/>
          <p:nvPr/>
        </p:nvSpPr>
        <p:spPr>
          <a:xfrm>
            <a:off x="128445" y="2779282"/>
            <a:ext cx="4289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33333"/>
                </a:solidFill>
                <a:latin typeface="Lucida Sans Unicode" panose="020B0602030504020204" pitchFamily="34" charset="0"/>
              </a:rPr>
              <a:t>MCT: HgCdTe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B377490-B97E-4648-BCC2-AA4B7B1A9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Detectors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xmlns="" id="{176FCDDE-4214-4CCF-B74B-0E9FFF543552}"/>
              </a:ext>
            </a:extLst>
          </p:cNvPr>
          <p:cNvGrpSpPr/>
          <p:nvPr/>
        </p:nvGrpSpPr>
        <p:grpSpPr>
          <a:xfrm>
            <a:off x="1840165" y="772802"/>
            <a:ext cx="5419220" cy="1849530"/>
            <a:chOff x="393311" y="1783400"/>
            <a:chExt cx="3864364" cy="1318876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xmlns="" id="{6E305664-41BC-456E-8FE5-055CDB4F5F4C}"/>
                </a:ext>
              </a:extLst>
            </p:cNvPr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xmlns="" id="{6C566DB4-9344-4705-93E1-32FC896778AD}"/>
                </a:ext>
              </a:extLst>
            </p:cNvPr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093984C-C387-4FBC-AE00-7126B3558BD9}"/>
                </a:ext>
              </a:extLst>
            </p:cNvPr>
            <p:cNvSpPr txBox="1"/>
            <p:nvPr/>
          </p:nvSpPr>
          <p:spPr>
            <a:xfrm>
              <a:off x="393311" y="1790987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B9ACF2F-AAF5-487E-B911-6FDACF7E25E2}"/>
                </a:ext>
              </a:extLst>
            </p:cNvPr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E959FDC-9BE3-4A13-AF6E-F9B6B5A15197}"/>
                </a:ext>
              </a:extLst>
            </p:cNvPr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xmlns="" id="{006257B9-F712-4D53-92A7-6CF5029932EB}"/>
                </a:ext>
              </a:extLst>
            </p:cNvPr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4AD6AF0-B440-48C1-B092-DD5C4224B86E}"/>
                </a:ext>
              </a:extLst>
            </p:cNvPr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7277EB-82A3-4A36-BA16-16EB4649956E}"/>
                </a:ext>
              </a:extLst>
            </p:cNvPr>
            <p:cNvSpPr txBox="1"/>
            <p:nvPr/>
          </p:nvSpPr>
          <p:spPr>
            <a:xfrm>
              <a:off x="2861903" y="1783400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xmlns="" id="{E81FD2E4-FF5B-4980-A649-751801BD3899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Freeform 97">
              <a:extLst>
                <a:ext uri="{FF2B5EF4-FFF2-40B4-BE49-F238E27FC236}">
                  <a16:creationId xmlns:a16="http://schemas.microsoft.com/office/drawing/2014/main" xmlns="" id="{CC9ED7DD-1890-4DD4-8FB8-5E48772CD339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45A3BC-B1EA-46B5-A77A-4F63C6B34E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9541" y="2477559"/>
            <a:ext cx="4377265" cy="3823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B4F4926-277B-4372-8544-72EC68071333}"/>
              </a:ext>
            </a:extLst>
          </p:cNvPr>
          <p:cNvSpPr/>
          <p:nvPr/>
        </p:nvSpPr>
        <p:spPr>
          <a:xfrm>
            <a:off x="7198716" y="2551000"/>
            <a:ext cx="1281325" cy="31275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5ED835-4D54-44D4-8BD1-2719C7A5A8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370" y="3130121"/>
            <a:ext cx="4427530" cy="16279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E6BC4B-0013-4D24-8FF5-28594660827D}"/>
              </a:ext>
            </a:extLst>
          </p:cNvPr>
          <p:cNvSpPr txBox="1"/>
          <p:nvPr/>
        </p:nvSpPr>
        <p:spPr>
          <a:xfrm>
            <a:off x="1207318" y="4792596"/>
            <a:ext cx="217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Diode (negative bias)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AE412C-9ABE-4437-8A62-BE78DAA0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B377490-B97E-4648-BCC2-AA4B7B1A9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Detectors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xmlns="" id="{176FCDDE-4214-4CCF-B74B-0E9FFF543552}"/>
              </a:ext>
            </a:extLst>
          </p:cNvPr>
          <p:cNvGrpSpPr/>
          <p:nvPr/>
        </p:nvGrpSpPr>
        <p:grpSpPr>
          <a:xfrm>
            <a:off x="1840165" y="772802"/>
            <a:ext cx="5419220" cy="1849530"/>
            <a:chOff x="393311" y="1783400"/>
            <a:chExt cx="3864364" cy="1318876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xmlns="" id="{6E305664-41BC-456E-8FE5-055CDB4F5F4C}"/>
                </a:ext>
              </a:extLst>
            </p:cNvPr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xmlns="" id="{6C566DB4-9344-4705-93E1-32FC896778AD}"/>
                </a:ext>
              </a:extLst>
            </p:cNvPr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093984C-C387-4FBC-AE00-7126B3558BD9}"/>
                </a:ext>
              </a:extLst>
            </p:cNvPr>
            <p:cNvSpPr txBox="1"/>
            <p:nvPr/>
          </p:nvSpPr>
          <p:spPr>
            <a:xfrm>
              <a:off x="393311" y="1790987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B9ACF2F-AAF5-487E-B911-6FDACF7E25E2}"/>
                </a:ext>
              </a:extLst>
            </p:cNvPr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E959FDC-9BE3-4A13-AF6E-F9B6B5A15197}"/>
                </a:ext>
              </a:extLst>
            </p:cNvPr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xmlns="" id="{006257B9-F712-4D53-92A7-6CF5029932EB}"/>
                </a:ext>
              </a:extLst>
            </p:cNvPr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4AD6AF0-B440-48C1-B092-DD5C4224B86E}"/>
                </a:ext>
              </a:extLst>
            </p:cNvPr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7277EB-82A3-4A36-BA16-16EB4649956E}"/>
                </a:ext>
              </a:extLst>
            </p:cNvPr>
            <p:cNvSpPr txBox="1"/>
            <p:nvPr/>
          </p:nvSpPr>
          <p:spPr>
            <a:xfrm>
              <a:off x="2861903" y="1783400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xmlns="" id="{E81FD2E4-FF5B-4980-A649-751801BD3899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Freeform 97">
              <a:extLst>
                <a:ext uri="{FF2B5EF4-FFF2-40B4-BE49-F238E27FC236}">
                  <a16:creationId xmlns:a16="http://schemas.microsoft.com/office/drawing/2014/main" xmlns="" id="{CC9ED7DD-1890-4DD4-8FB8-5E48772CD339}"/>
                </a:ext>
              </a:extLst>
            </p:cNvPr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45A3BC-B1EA-46B5-A77A-4F63C6B34E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9541" y="2477559"/>
            <a:ext cx="4377265" cy="3823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B4F4926-277B-4372-8544-72EC68071333}"/>
              </a:ext>
            </a:extLst>
          </p:cNvPr>
          <p:cNvSpPr/>
          <p:nvPr/>
        </p:nvSpPr>
        <p:spPr>
          <a:xfrm>
            <a:off x="7198716" y="2551000"/>
            <a:ext cx="1281325" cy="31275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3BD1E06-0EA3-4BEA-BC62-8BD9A6EFFBC0}"/>
              </a:ext>
            </a:extLst>
          </p:cNvPr>
          <p:cNvSpPr/>
          <p:nvPr/>
        </p:nvSpPr>
        <p:spPr>
          <a:xfrm>
            <a:off x="-51177" y="26256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333333"/>
                </a:solidFill>
                <a:latin typeface="Lucida Sans Unicode" panose="020B0602030504020204" pitchFamily="34" charset="0"/>
              </a:rPr>
              <a:t>DTGS:</a:t>
            </a:r>
            <a:r>
              <a:rPr lang="en-US" sz="2000" dirty="0"/>
              <a:t> Deuterated Tri Glycine Sulfate</a:t>
            </a:r>
            <a:endParaRPr lang="en-US" sz="2000" b="1" dirty="0">
              <a:solidFill>
                <a:srgbClr val="333333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0CFA7A6-02B2-49BB-A1DF-7539DF12BF76}"/>
              </a:ext>
            </a:extLst>
          </p:cNvPr>
          <p:cNvSpPr/>
          <p:nvPr/>
        </p:nvSpPr>
        <p:spPr>
          <a:xfrm>
            <a:off x="1430804" y="5931507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Lucida Sans Unicode" panose="020B0602030504020204" pitchFamily="34" charset="0"/>
              </a:rPr>
              <a:t>pyroelectric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062648F-CB78-439D-9ED3-B6ECA2AC1B68}"/>
              </a:ext>
            </a:extLst>
          </p:cNvPr>
          <p:cNvSpPr/>
          <p:nvPr/>
        </p:nvSpPr>
        <p:spPr>
          <a:xfrm>
            <a:off x="884934" y="3009310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(ND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CD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COOD)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·D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91E368-231A-4711-87EB-80A3B70DAD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24" y="3969385"/>
            <a:ext cx="4319477" cy="19545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96B8B96-37EA-4251-9FBA-F87FF5C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223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31515DDC-D54F-4C27-9869-3E9B8533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Spectrometers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3BE190-B3AC-4D5C-B020-0DB73513B188}"/>
              </a:ext>
            </a:extLst>
          </p:cNvPr>
          <p:cNvSpPr txBox="1"/>
          <p:nvPr/>
        </p:nvSpPr>
        <p:spPr>
          <a:xfrm>
            <a:off x="546759" y="752629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Dispersive IR Spectrometer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C0BBCF-AE69-4AE5-8751-A3BA0A772A5F}"/>
              </a:ext>
            </a:extLst>
          </p:cNvPr>
          <p:cNvSpPr txBox="1"/>
          <p:nvPr/>
        </p:nvSpPr>
        <p:spPr>
          <a:xfrm>
            <a:off x="4572000" y="6393160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FT-IR Spectrometer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0AE2CEAC-E621-4F51-8998-F7BE962C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996" y="1289633"/>
            <a:ext cx="5183260" cy="228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xmlns="" id="{4319705D-6BDB-43F8-881E-755C99C2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4" y="1358698"/>
            <a:ext cx="2816800" cy="276999"/>
          </a:xfrm>
          <a:prstGeom prst="rect">
            <a:avLst/>
          </a:prstGeom>
          <a:solidFill>
            <a:srgbClr val="E1B5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To separate IR light, a grating is used.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xmlns="" id="{E9B13F56-5226-41EC-A3F5-89A92D84E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9" y="1840335"/>
            <a:ext cx="7950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Grating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xmlns="" id="{2CE412BC-3D93-43F5-9C71-8F66F96C5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4" y="3222033"/>
            <a:ext cx="13945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Light source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40D556D2-798E-4C33-BB12-3B089844C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590" y="1439038"/>
            <a:ext cx="952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Detector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xmlns="" id="{F7425E85-5ED5-4552-892E-9182A187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54" y="2339697"/>
            <a:ext cx="10018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Sample</a:t>
            </a: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DE1748D5-BB5E-4F84-A8ED-05DDD2CE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85" y="1749124"/>
            <a:ext cx="581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Slit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xmlns="" id="{C2C2A81A-2AB2-48E5-9533-DBE37260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8780" y="3954382"/>
            <a:ext cx="5215220" cy="24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5">
            <a:extLst>
              <a:ext uri="{FF2B5EF4-FFF2-40B4-BE49-F238E27FC236}">
                <a16:creationId xmlns:a16="http://schemas.microsoft.com/office/drawing/2014/main" xmlns="" id="{DDD380F0-02BD-4AC2-9893-1FB8CE92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891" y="4000895"/>
            <a:ext cx="883246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Fixed CCM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xmlns="" id="{E5447364-5223-46A6-9E65-C93AC92B1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163" y="4974847"/>
            <a:ext cx="414022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B.S.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xmlns="" id="{335E1BD3-70F2-4844-BF3B-886EC4C8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443" y="5813489"/>
            <a:ext cx="1009632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Moving CCM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xmlns="" id="{BE2C3468-252E-40D6-BDC4-0C12C5733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108" y="6082700"/>
            <a:ext cx="1120037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IR Light source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xmlns="" id="{FBA2B1AA-DD51-4A4E-AC77-AAE15718F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805" y="5389235"/>
            <a:ext cx="618853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Sample</a:t>
            </a: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xmlns="" id="{F67771F5-72DD-420A-B985-3DC3E9405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565" y="4543546"/>
            <a:ext cx="691489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Detector</a:t>
            </a:r>
          </a:p>
        </p:txBody>
      </p:sp>
      <p:sp>
        <p:nvSpPr>
          <p:cNvPr id="43" name="Text Box 21">
            <a:extLst>
              <a:ext uri="{FF2B5EF4-FFF2-40B4-BE49-F238E27FC236}">
                <a16:creationId xmlns:a16="http://schemas.microsoft.com/office/drawing/2014/main" xmlns="" id="{3DED73F7-36CA-43C2-8F37-ADC10CB43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953" y="3965658"/>
            <a:ext cx="2038149" cy="646952"/>
          </a:xfrm>
          <a:prstGeom prst="rect">
            <a:avLst/>
          </a:prstGeom>
          <a:solidFill>
            <a:srgbClr val="E1B5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ja-JP" altLang="ja-JP" sz="1200" b="1">
                <a:latin typeface="Times" panose="02020603050405020304" pitchFamily="18" charset="0"/>
                <a:ea typeface="Osaka" charset="-128"/>
              </a:rPr>
              <a:t>An interferogram is first made by the interferometer using IR light.</a:t>
            </a:r>
            <a:endParaRPr kumimoji="1" lang="en-US" altLang="ja-JP" sz="1200" b="1">
              <a:latin typeface="Times" panose="02020603050405020304" pitchFamily="18" charset="0"/>
              <a:ea typeface="Osaka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B354376-160A-410A-8BA3-1E69804DF083}"/>
              </a:ext>
            </a:extLst>
          </p:cNvPr>
          <p:cNvSpPr txBox="1"/>
          <p:nvPr/>
        </p:nvSpPr>
        <p:spPr>
          <a:xfrm>
            <a:off x="6102896" y="1753553"/>
            <a:ext cx="2039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Same:</a:t>
            </a:r>
          </a:p>
          <a:p>
            <a:r>
              <a:rPr lang="en-US" sz="2400" dirty="0"/>
              <a:t>    Source </a:t>
            </a:r>
          </a:p>
          <a:p>
            <a:r>
              <a:rPr lang="en-US" sz="2400" dirty="0"/>
              <a:t>    Detector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22AF87A-8AB1-4B39-A9B6-84F59A905173}"/>
              </a:ext>
            </a:extLst>
          </p:cNvPr>
          <p:cNvSpPr txBox="1"/>
          <p:nvPr/>
        </p:nvSpPr>
        <p:spPr>
          <a:xfrm>
            <a:off x="79898" y="4453174"/>
            <a:ext cx="4000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Difference:</a:t>
            </a:r>
          </a:p>
          <a:p>
            <a:pPr marL="227013"/>
            <a:r>
              <a:rPr lang="en-US" sz="2400" dirty="0"/>
              <a:t>How you obtain wavelength versus intensity data.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5A11D94-F7C7-4CD1-8BDD-AA6C2759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10E401-FB0B-4BBC-A14F-E9DDC1E13984}"/>
              </a:ext>
            </a:extLst>
          </p:cNvPr>
          <p:cNvGrpSpPr/>
          <p:nvPr/>
        </p:nvGrpSpPr>
        <p:grpSpPr>
          <a:xfrm>
            <a:off x="4207745" y="3222033"/>
            <a:ext cx="3586164" cy="2870252"/>
            <a:chOff x="519099" y="1782377"/>
            <a:chExt cx="3586164" cy="28702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CE359F5-D923-45BA-B816-69C522C81C32}"/>
                </a:ext>
              </a:extLst>
            </p:cNvPr>
            <p:cNvGrpSpPr/>
            <p:nvPr/>
          </p:nvGrpSpPr>
          <p:grpSpPr>
            <a:xfrm>
              <a:off x="519099" y="2193063"/>
              <a:ext cx="3586164" cy="2459566"/>
              <a:chOff x="4786299" y="4130734"/>
              <a:chExt cx="3586164" cy="2459566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xmlns="" id="{7E6B13CB-9A9A-47D4-B395-F0ABFE95E599}"/>
                  </a:ext>
                </a:extLst>
              </p:cNvPr>
              <p:cNvSpPr/>
              <p:nvPr/>
            </p:nvSpPr>
            <p:spPr>
              <a:xfrm>
                <a:off x="7296139" y="4130734"/>
                <a:ext cx="484648" cy="695272"/>
              </a:xfrm>
              <a:prstGeom prst="cube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xmlns="" id="{5AB2EB45-1B64-4023-92AD-C735B5A0E7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59639" y="4376738"/>
                <a:ext cx="227775" cy="333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Freeform 149">
                <a:extLst>
                  <a:ext uri="{FF2B5EF4-FFF2-40B4-BE49-F238E27FC236}">
                    <a16:creationId xmlns:a16="http://schemas.microsoft.com/office/drawing/2014/main" xmlns="" id="{9254F45E-D4B9-46A7-9620-EC46F5BAD5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023464" flipH="1">
                <a:off x="6964028" y="474797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xmlns="" id="{869E4025-53E3-42B3-8C25-78E2E2A00769}"/>
                  </a:ext>
                </a:extLst>
              </p:cNvPr>
              <p:cNvSpPr/>
              <p:nvPr/>
            </p:nvSpPr>
            <p:spPr>
              <a:xfrm>
                <a:off x="7004567" y="4857138"/>
                <a:ext cx="272520" cy="685092"/>
              </a:xfrm>
              <a:prstGeom prst="cube">
                <a:avLst>
                  <a:gd name="adj" fmla="val 31624"/>
                </a:avLst>
              </a:prstGeom>
              <a:solidFill>
                <a:srgbClr val="FFC000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EE3ADB4-2102-419D-9BB2-DE0C0141ADE1}"/>
                  </a:ext>
                </a:extLst>
              </p:cNvPr>
              <p:cNvSpPr txBox="1"/>
              <p:nvPr/>
            </p:nvSpPr>
            <p:spPr>
              <a:xfrm>
                <a:off x="7166166" y="4940833"/>
                <a:ext cx="120629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Sample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1B6F4C05-C374-4D83-B9B6-CDBBA48F1AB1}"/>
                  </a:ext>
                </a:extLst>
              </p:cNvPr>
              <p:cNvSpPr txBox="1"/>
              <p:nvPr/>
            </p:nvSpPr>
            <p:spPr>
              <a:xfrm>
                <a:off x="4786299" y="5231206"/>
                <a:ext cx="10274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Source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FD80875-A678-4AEC-A41D-7A43B7760DF9}"/>
                  </a:ext>
                </a:extLst>
              </p:cNvPr>
              <p:cNvSpPr txBox="1"/>
              <p:nvPr/>
            </p:nvSpPr>
            <p:spPr>
              <a:xfrm>
                <a:off x="5829103" y="5520034"/>
                <a:ext cx="529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r>
                  <a:rPr lang="en-US" dirty="0" err="1">
                    <a:latin typeface="Symbol" pitchFamily="18" charset="2"/>
                  </a:rPr>
                  <a:t>n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3" name="Freeform 97">
                <a:extLst>
                  <a:ext uri="{FF2B5EF4-FFF2-40B4-BE49-F238E27FC236}">
                    <a16:creationId xmlns:a16="http://schemas.microsoft.com/office/drawing/2014/main" xmlns="" id="{DCFF6A5F-BB80-4627-BE51-267FA8D794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24265" flipH="1">
                <a:off x="5652752" y="5889389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FF0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Litebulb">
                <a:extLst>
                  <a:ext uri="{FF2B5EF4-FFF2-40B4-BE49-F238E27FC236}">
                    <a16:creationId xmlns:a16="http://schemas.microsoft.com/office/drawing/2014/main" xmlns="" id="{55A5C4C1-56D4-480C-BB92-C0C7FC19071E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5072510" y="5698529"/>
                <a:ext cx="457200" cy="685800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7782 h 21600"/>
                  <a:gd name="T4" fmla="*/ 0 w 21600"/>
                  <a:gd name="T5" fmla="*/ 7782 h 21600"/>
                  <a:gd name="T6" fmla="*/ 10800 w 21600"/>
                  <a:gd name="T7" fmla="*/ 21600 h 21600"/>
                  <a:gd name="T8" fmla="*/ 3556 w 21600"/>
                  <a:gd name="T9" fmla="*/ 2188 h 21600"/>
                  <a:gd name="T10" fmla="*/ 18277 w 21600"/>
                  <a:gd name="T11" fmla="*/ 928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rgbClr val="FFFFC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97">
                <a:extLst>
                  <a:ext uri="{FF2B5EF4-FFF2-40B4-BE49-F238E27FC236}">
                    <a16:creationId xmlns:a16="http://schemas.microsoft.com/office/drawing/2014/main" xmlns="" id="{28AB49EE-738C-4882-AF27-005A9FE7E0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24265" flipH="1">
                <a:off x="5640051" y="5927490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8000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97">
                <a:extLst>
                  <a:ext uri="{FF2B5EF4-FFF2-40B4-BE49-F238E27FC236}">
                    <a16:creationId xmlns:a16="http://schemas.microsoft.com/office/drawing/2014/main" xmlns="" id="{73633248-8E44-438B-BF12-1AAFF98633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24265" flipH="1">
                <a:off x="5614651" y="5965590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4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97">
                <a:extLst>
                  <a:ext uri="{FF2B5EF4-FFF2-40B4-BE49-F238E27FC236}">
                    <a16:creationId xmlns:a16="http://schemas.microsoft.com/office/drawing/2014/main" xmlns="" id="{4A70D187-C086-4408-8E8C-6B3024D769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043687" flipH="1">
                <a:off x="6924584" y="5548862"/>
                <a:ext cx="815764" cy="218570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0000FF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97">
                <a:extLst>
                  <a:ext uri="{FF2B5EF4-FFF2-40B4-BE49-F238E27FC236}">
                    <a16:creationId xmlns:a16="http://schemas.microsoft.com/office/drawing/2014/main" xmlns="" id="{14154BC4-DD6A-4910-BBD8-EC97635EA5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5843211" flipH="1">
                <a:off x="6375065" y="5694125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noFill/>
              <a:ln w="38100">
                <a:solidFill>
                  <a:srgbClr val="FF0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xmlns="" id="{65A4C2B7-E51C-480D-82D3-3578C280CC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023464" flipH="1">
                <a:off x="6540164" y="5624276"/>
                <a:ext cx="815764" cy="153634"/>
              </a:xfrm>
              <a:custGeom>
                <a:avLst/>
                <a:gdLst>
                  <a:gd name="T0" fmla="*/ 0 w 389"/>
                  <a:gd name="T1" fmla="*/ 2147483647 h 177"/>
                  <a:gd name="T2" fmla="*/ 2147483647 w 389"/>
                  <a:gd name="T3" fmla="*/ 2147483647 h 177"/>
                  <a:gd name="T4" fmla="*/ 2147483647 w 389"/>
                  <a:gd name="T5" fmla="*/ 2147483647 h 177"/>
                  <a:gd name="T6" fmla="*/ 2147483647 w 389"/>
                  <a:gd name="T7" fmla="*/ 2147483647 h 177"/>
                  <a:gd name="T8" fmla="*/ 2147483647 w 389"/>
                  <a:gd name="T9" fmla="*/ 2147483647 h 177"/>
                  <a:gd name="T10" fmla="*/ 2147483647 w 389"/>
                  <a:gd name="T11" fmla="*/ 2147483647 h 177"/>
                  <a:gd name="T12" fmla="*/ 2147483647 w 389"/>
                  <a:gd name="T13" fmla="*/ 2147483647 h 177"/>
                  <a:gd name="T14" fmla="*/ 2147483647 w 389"/>
                  <a:gd name="T15" fmla="*/ 2147483647 h 177"/>
                  <a:gd name="T16" fmla="*/ 2147483647 w 389"/>
                  <a:gd name="T17" fmla="*/ 2147483647 h 1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9"/>
                  <a:gd name="T28" fmla="*/ 0 h 177"/>
                  <a:gd name="T29" fmla="*/ 389 w 389"/>
                  <a:gd name="T30" fmla="*/ 177 h 1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9" h="177">
                    <a:moveTo>
                      <a:pt x="0" y="3"/>
                    </a:moveTo>
                    <a:cubicBezTo>
                      <a:pt x="0" y="3"/>
                      <a:pt x="77" y="31"/>
                      <a:pt x="97" y="41"/>
                    </a:cubicBezTo>
                    <a:cubicBezTo>
                      <a:pt x="117" y="51"/>
                      <a:pt x="109" y="45"/>
                      <a:pt x="118" y="63"/>
                    </a:cubicBezTo>
                    <a:cubicBezTo>
                      <a:pt x="127" y="81"/>
                      <a:pt x="136" y="159"/>
                      <a:pt x="149" y="149"/>
                    </a:cubicBezTo>
                    <a:cubicBezTo>
                      <a:pt x="162" y="139"/>
                      <a:pt x="182" y="0"/>
                      <a:pt x="197" y="5"/>
                    </a:cubicBezTo>
                    <a:cubicBezTo>
                      <a:pt x="212" y="10"/>
                      <a:pt x="221" y="177"/>
                      <a:pt x="237" y="177"/>
                    </a:cubicBezTo>
                    <a:cubicBezTo>
                      <a:pt x="253" y="177"/>
                      <a:pt x="276" y="10"/>
                      <a:pt x="293" y="5"/>
                    </a:cubicBezTo>
                    <a:cubicBezTo>
                      <a:pt x="310" y="0"/>
                      <a:pt x="325" y="141"/>
                      <a:pt x="341" y="149"/>
                    </a:cubicBezTo>
                    <a:cubicBezTo>
                      <a:pt x="357" y="157"/>
                      <a:pt x="373" y="105"/>
                      <a:pt x="389" y="53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8000">
                    <a:alpha val="80000"/>
                  </a:srgbClr>
                </a:solidFill>
                <a:round/>
                <a:headEnd type="triangle" w="med" len="lg"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" name="Group 76">
                <a:extLst>
                  <a:ext uri="{FF2B5EF4-FFF2-40B4-BE49-F238E27FC236}">
                    <a16:creationId xmlns:a16="http://schemas.microsoft.com/office/drawing/2014/main" xmlns="" id="{030276B1-0EDB-40A3-91FF-41E3C29CB738}"/>
                  </a:ext>
                </a:extLst>
              </p:cNvPr>
              <p:cNvGrpSpPr/>
              <p:nvPr/>
            </p:nvGrpSpPr>
            <p:grpSpPr>
              <a:xfrm>
                <a:off x="6445003" y="5604313"/>
                <a:ext cx="599819" cy="985987"/>
                <a:chOff x="3156841" y="4294673"/>
                <a:chExt cx="599819" cy="985987"/>
              </a:xfrm>
            </p:grpSpPr>
            <p:sp>
              <p:nvSpPr>
                <p:cNvPr id="21" name="Isosceles Triangle 20">
                  <a:extLst>
                    <a:ext uri="{FF2B5EF4-FFF2-40B4-BE49-F238E27FC236}">
                      <a16:creationId xmlns:a16="http://schemas.microsoft.com/office/drawing/2014/main" xmlns="" id="{41B5D03E-F326-45E6-B391-A1BA8FDBBF76}"/>
                    </a:ext>
                  </a:extLst>
                </p:cNvPr>
                <p:cNvSpPr/>
                <p:nvPr/>
              </p:nvSpPr>
              <p:spPr>
                <a:xfrm rot="8952353" flipH="1" flipV="1">
                  <a:off x="3156841" y="4294673"/>
                  <a:ext cx="589053" cy="211090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147">
                  <a:extLst>
                    <a:ext uri="{FF2B5EF4-FFF2-40B4-BE49-F238E27FC236}">
                      <a16:creationId xmlns:a16="http://schemas.microsoft.com/office/drawing/2014/main" xmlns="" id="{AB6C61C2-B4B8-4AB0-BE37-98EA8FEAC042}"/>
                    </a:ext>
                  </a:extLst>
                </p:cNvPr>
                <p:cNvSpPr/>
                <p:nvPr/>
              </p:nvSpPr>
              <p:spPr>
                <a:xfrm>
                  <a:off x="3253740" y="4335780"/>
                  <a:ext cx="502920" cy="944880"/>
                </a:xfrm>
                <a:custGeom>
                  <a:avLst/>
                  <a:gdLst>
                    <a:gd name="connsiteX0" fmla="*/ 0 w 502920"/>
                    <a:gd name="connsiteY0" fmla="*/ 304800 h 944880"/>
                    <a:gd name="connsiteX1" fmla="*/ 7620 w 502920"/>
                    <a:gd name="connsiteY1" fmla="*/ 944880 h 944880"/>
                    <a:gd name="connsiteX2" fmla="*/ 502920 w 502920"/>
                    <a:gd name="connsiteY2" fmla="*/ 617220 h 944880"/>
                    <a:gd name="connsiteX3" fmla="*/ 502920 w 502920"/>
                    <a:gd name="connsiteY3" fmla="*/ 0 h 944880"/>
                    <a:gd name="connsiteX4" fmla="*/ 0 w 502920"/>
                    <a:gd name="connsiteY4" fmla="*/ 304800 h 944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20" h="944880">
                      <a:moveTo>
                        <a:pt x="0" y="304800"/>
                      </a:moveTo>
                      <a:lnTo>
                        <a:pt x="7620" y="944880"/>
                      </a:lnTo>
                      <a:lnTo>
                        <a:pt x="502920" y="617220"/>
                      </a:lnTo>
                      <a:lnTo>
                        <a:pt x="502920" y="0"/>
                      </a:lnTo>
                      <a:lnTo>
                        <a:pt x="0" y="30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C65020C-1BA6-4B6D-B0C2-0BE023ECB33B}"/>
                </a:ext>
              </a:extLst>
            </p:cNvPr>
            <p:cNvSpPr txBox="1"/>
            <p:nvPr/>
          </p:nvSpPr>
          <p:spPr>
            <a:xfrm>
              <a:off x="2588102" y="1782377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</p:grp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31515DDC-D54F-4C27-9869-3E9B8533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Dispersive IR Spectrometer</a:t>
            </a: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FB1BCEC-389A-4484-8B45-1EDE8D53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996" y="1289633"/>
            <a:ext cx="5183260" cy="228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6">
            <a:extLst>
              <a:ext uri="{FF2B5EF4-FFF2-40B4-BE49-F238E27FC236}">
                <a16:creationId xmlns:a16="http://schemas.microsoft.com/office/drawing/2014/main" xmlns="" id="{0F5962B0-12AB-4561-9B21-96C4C3752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4" y="1358698"/>
            <a:ext cx="2816800" cy="276999"/>
          </a:xfrm>
          <a:prstGeom prst="rect">
            <a:avLst/>
          </a:prstGeom>
          <a:solidFill>
            <a:srgbClr val="E1B5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To separate IR light, a grating is used.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xmlns="" id="{86635ED2-4F59-45CC-B99D-F897A70B4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9" y="1840335"/>
            <a:ext cx="7950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Grating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xmlns="" id="{F33B94B1-DBFB-49C5-BB4F-CABA1AFD2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34" y="3222033"/>
            <a:ext cx="13945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Light source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xmlns="" id="{B6021FE7-9D1E-4FED-B488-1E58C4E24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590" y="1439038"/>
            <a:ext cx="952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Detector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xmlns="" id="{BE61CD4E-A85A-4F9F-8096-6ED51938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54" y="2339697"/>
            <a:ext cx="10018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Sample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84E56A09-68B4-48B0-AF43-4A52BDFC1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85" y="1749124"/>
            <a:ext cx="581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Slit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472751D-1154-4E1D-A16D-866C0FE9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778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xmlns="" id="{41601306-F5E2-473F-8892-8CD524E1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428" r="10233"/>
          <a:stretch>
            <a:fillRect/>
          </a:stretch>
        </p:blipFill>
        <p:spPr bwMode="auto">
          <a:xfrm>
            <a:off x="-764988" y="1051132"/>
            <a:ext cx="10444726" cy="44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4">
            <a:extLst>
              <a:ext uri="{FF2B5EF4-FFF2-40B4-BE49-F238E27FC236}">
                <a16:creationId xmlns:a16="http://schemas.microsoft.com/office/drawing/2014/main" xmlns="" id="{6AE4A96A-7FCF-408F-BB3E-61717EC4B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fld id="{9319ACA9-C630-493D-9E45-A4850AA52B44}" type="slidenum">
              <a:rPr lang="ar-SA" altLang="en-US" sz="1100">
                <a:solidFill>
                  <a:schemeClr val="bg1">
                    <a:lumMod val="50000"/>
                  </a:schemeClr>
                </a:solidFill>
              </a:rPr>
              <a:pPr rtl="0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C257A4-4B57-4CFF-B5BC-572F5EA44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Dispersive IR Spectrometer</a:t>
            </a:r>
          </a:p>
        </p:txBody>
      </p:sp>
    </p:spTree>
    <p:extLst>
      <p:ext uri="{BB962C8B-B14F-4D97-AF65-F5344CB8AC3E}">
        <p14:creationId xmlns:p14="http://schemas.microsoft.com/office/powerpoint/2010/main" xmlns="" val="3725525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16B417-E9CF-4C12-A659-7D7D5676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F0A3EB-19D2-4898-AE6B-2B35071FF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Commercial Dispersive IR Spectrometer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E832A8-FDB2-49D5-BD1D-ED74555066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757" y="1207638"/>
            <a:ext cx="8418286" cy="38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8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747092-4681-43E7-AA15-71841D2D3C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58" y="2651379"/>
            <a:ext cx="7753350" cy="3867150"/>
          </a:xfrm>
          <a:prstGeom prst="rect">
            <a:avLst/>
          </a:prstGeom>
        </p:spPr>
      </p:pic>
      <p:sp>
        <p:nvSpPr>
          <p:cNvPr id="59396" name="AutoShape 4" descr="data:image/jpeg;base64,/9j/4AAQSkZJRgABAQAAAQABAAD/2wCEAAkGBhQREBIREBAREhUQFxgWFxYXFRQXHhYWGhQbGhQVFxkZHSYgGhskGhMSHzsiIycpLCwtFyIyNTAqNSYuLCkBCQoKDgwOGg8PGiokHyQpLC0wNSksNC01LTQtNSw1KjIwLiwqLDQsLC8pLDUtLywuKTAtKSkpKS0qKTQ1KSktL//AABEIAM0A9gMBIgACEQEDEQH/xAAbAAEAAgMBAQAAAAAAAAAAAAAABQYDBAcBAv/EAD8QAAICAQMCBQIEAwYEBQUAAAECAAMRBBIhBTEGE0FRYSJxBxQygSNSkTNCYnKCoVOS8PFDY7HR4RYkg6LB/8QAGgEBAAIDAQAAAAAAAAAAAAAAAAIDAQQFBv/EAC0RAQACAQIEAwcFAQAAAAAAAAABAhEDIQQSMVFBYfATIjJxgcHxBZGh0eEz/9oADAMBAAIRAxEAPwDuMREBEjdZ11UyFrtt2nBNaggEdxuYgEj2BOPWe9K69VqcitiGT9SMNrL84PcfIyJHmjOMrp0NSK8/LOEjERJKSIiAiRGp8SInK1X2L/OiDafkFiNw+RkTb6Z1erUKWpfdg4YEEFT7Mp5BkYtEzjK62hqVrzTWcev2bkREkpIiICIiAiIgIiIGLU6ha0Z3OFQEn7D/ANTIrWDVMu9bEp9QgQOR8Mx4J+wH3PeZ/EtDPpbRWCWG1wB3Oxw5UfJCkfvIWrxYj1A7hyJVe0ROJdDhtG1qc9Iid8TmM9sfv9m34f8AErWWtptQqraAWVlyFsUd+CThhkcZOe/pLFOddBc6jqdbIOKQ7OfYFGRR+5b/AGPtOizGjabV37pfqWjXR1YisYzWJmO07/n6kREuc0iIgIiICIiAml1m816a51/UlbsPghSc/t3m7PGUEEEZB7iYneEqTFbRMonTa6vyFVcYCgAfGJT79Ts6jpmq4ZrVQ49Vc7XB+MEn9h7SR1vgzUVkjSXIaz2SwsCn+EMAdwHzg/fvPPD3ho13Ne91eou052tUh/s8rzycHzNrAjcACG+Qw1bc9sRjo7+jPDaNbXi+eaJxHjOe/bznou8THReHUMpyD/2IIPIIORg8jEyTbefmMbSSK8T37NOSf0s9at/kaxQw+xBI/eSs0OrBXQ0FPMNwI2Zxx6sSP0gZHPfOMc4kbfDK3QmI1KzPSJYtRr0av07Sp9C1G3qiivtajhx8AblJ+xAH+o+8106Pc11mm0usovNAHmZLg1k5wr7Qy7uCcZzgcgcZs/hfwmNKWtsfzLrBgsBgKuc7VHfuBknvgdpr+/e0ZjGHYieH4fRvy3i3NExER59+2OqwxETacEiIgIiICIiAiIgJA9Q8E6W5y7VsrMctsdkDH1JAOM/OJPRI2rFusLdLW1NKc6dpifKURouk16cEaNVBQ4dA2d/GcMSSQ+CCCfQ+2MSen1Addy/bHYgjuCPQiReu8Pg6ka2nK3onlkbmCWpnISwDvjLYbnaWzg9pmqt35tpBDqdtlbYByB+lvQOARhuxBHJUgxjl6MzedWffnfvP3/v1ElEx0Xh13L9vYgjuCPQiZJJVMTE4ljvvCKzucKgJJ9gBkyK1Tapl3o1dIPIQpvbHpvOcZ+AOPc95n8R0M+ltFYJbbuAH97aQ20fJ24/eQtHixHqB3DtKr2iJxLe4bRtanPSInfE5jOPz9m10LxM1lx02oVVtwSrLkLYB3GCSQwHOMnIz7SxTm/SrDqOp0mvtUWdyPRdhXn7lgP3nSJjRtNonPdP9R0K6OpXljGaxMx2nf8kREuc0iIgJD6zoC/mPztKqNSEFZJJxZWCT5bexyeHAyMDuMqZiIEZRduzdSDnOLajgHcAMgjOBYBjnOGGOcFWEhTcHUMpyD/0QQexByMHtia9ug/irajbG7PxkWJ6Kw9wTkHuOfQkGD6hUbuojTNZbVV+XN+KrHqa6zzPLYl6yHxWor4BH9qM5wJjCc2zG/VParV7cKo3O/wClf/VmPooyOf2GSQJoszBjVU2658Gy0jitfQ4/rtT7k+pP30GtfJ+i86ggvWbjt3N5djKFYgYYpgrn1Kk9yZuaLRLUu1cnJyzHksx7sx9Sf/jgACME22xH19dvXyx9N6VXp1YVIF8xt7t62OQA1jn+8x2jmbkRMoEREBERAREQEREBERAREQE0tboiWFtJC2qMc/psXv5b49OThu6kkjILK27ECNqt35tqBV1O2ypsA5A/S3oGAIw3Ygjkggjeo1Addy/+xBHcEehHtPoVDcWwNxABOBkgZIBPsNzf1Mq/VqVu6imnvZkqbTtairY9XnWiwK5YoQX8tPLwucfxM44BGMJzbMYlYtVqsYRBuduw9APVm9lH+/YSB6l4M0pDW3FkPLWOrlAx7klRwP2GfvJLw4ajQDRc96AuotclmYJYy43kA2BcFQxzkDOWzk6vSk1Gosst1dS11I+dNXnLFRwLbh2DZG5Rn6d3I3AERmkW+Jbp8RfR/wCUzHy9dH14c6MtOXrrNKN+ms5LEf8AEtJyS59Fz9IPuTiciJKIiIxCm97XtzWnM+ZERMokREBESN1/VHD+Tp6xbbt3HLbFrUkhS7YJ5KtgAEnaew5gSUjNX0qnVj/7ihLFRjs3qcgjhmAZQVJO4cHBGPeVTrfjHVabK6uio1McM9QZ9q+oap/7RccHDKcdsniXfQ2o1VbVMGrZVKMDkFCBtIPqMY5gQ/T+oDT6s6BwiKyeZpNqqimtcLbQAABurOGwP7li/wApMn5UfxI6S19FB0z+XrKr0fSt/wCYM71b/B5YsJ9ML69j89Y6j1KhfMB0T4GSgruH3Ac2f77f2gXCJB+EvFaa+kuqmuyptltROSj4z3/vKRyGwM+wIIE5AREQEREBERAREQEREBERAREjOodSfzPI0yK9u3cxckJWpJClsckkq2FHfaclfUJMmR+o6dXqQRqKa7UDfSlte4ccbirgjOd2GA7GU/r/AIn12kz+YSi2o43GhCrquecLazq/GRtO3IP6geZdul6qq2iqzTlTU6K1ZUYGwj6cD04xx6QIirqv5bXLo7SBXqk3aU4ACtWoFum49l22L8M4/uiWGVP8SejfmtLXVW5r1PnVtpXGcpcpLb8jsAgtJPsOATgHF1deo0oLF1lLsoGV/LgIxA543Fxn/NAuMSt+CvF419bh08u/TkLagORyDtdD/K2G78gqRzjJskBERAREQEpFXiAafqOtqt4NjV2Ln1rNCKpHxuSwfcGXeQHirwXRrwvm767K87LayA6g915BDKcDgg/GDzApvjnr9b1NyO0sv4V1sOkaTeCMq7Ln/hta7VftsKftiQ2g/BikWBtXqrtUqnIrIVFb4fGSw+AQD68cToiIAAAAAOAB6D0AgVHxx1A6a/Rak/2atbUx/lawIayfb+zdc+7Aes0uteLq3qP1DtLpr9BXfW9VyLZXYMMrDIIlJs/BjRls+drAmf7Lzhtx7bihfH+rPzAi/wAHVazU9Q1C58pvKrB9GsXezY+Qti/886lNTpfSqtNUlGnrWuusYVV9PUn3JJJJJ5JOTNuAiIgIiICIiAiIgIiICIiAlFv6/wDlOp6qu3gXiq2sn1QVLWcfZ63/AK/MvUiPEfhajX1hNQhJQko6kq6E9yrDtnjIOQcDIOIFE8a+Jq2qbkdpZfwq0zp0nTCwEF/MsUH0R7nev+qsp/eaOh/B3RpYHtfU6kKchLnQpn03KiLuHwcg+ol6AgVD8QNW2nbSasZNdFjLZ/hFigK5+Nyhf/yCRvVfG1b1E7hyJfr6FdWR1V1cFWVgCGBGCCDwQR6SmW/g909n3bL1X/hrfaE+2M7gPgEQIH8IK2t1eu1QBFW1KQfRnDFmA/ygr/zzqs1un9Or09SU0VrXXWMKijAA/wC+Tn1JmzAREQE+d4zjIzPqVrrPhtnsstRm3WlNu0J/CsU1mu8mxv7pqGVQDcCAVJGSFj8we4/r/wBe4/rG8dsj/r/sf6Sq67wCj+aFetBYHA/hbigbS10LzuGdpqD+nPtjM+x4HG/f5lYPmeZkVYOfzx1PDbu+GavPyT64gWQ6ldwXeu4gkDIyQpAY49gSB+89ruB9xyRyMZx6jPcfMqa+APoQNbUWUbWPkH+JizTsrMDYfqxpFU+h3cAYwd/SeFfLuDq9RTe7eWaQdubN6Gs7sIwJILYOQF4GIE7ZqVUgM6gsQoBIGSc4A9zwf6Ty3VIilndVVQSSSAAB3JPtITV+Fd95u8xRmxbNhTeMqhQ92yCVYj6cLwDtzknQX8PwKvK82vb+XFQ/g8rZ5RraxcWYCtncVIJyT9XPAWbU9QSsoGbHmNsXgn6tjPyR2+lGOT//AGZVuByORg45GM8DtnuOQJXrPB+7Id6WBtezmgZKsLsVud/1BW1LbeBgDGCTmax8B8c3IThgCac4Yppl3jL/AKs6Tdn3f45C2hv9p7K94U6XZUbWtrCF8D0zgM5Ckixw4HmHDHaxzyO2LDAREQEREBERAREQPGbHJOJ5vGcZGZo9c6WdRV5YZVyQSSm/IHcYyCD8g5Eg7PCLqF22MzE04dVUeU1a4a762JG5N6FV4O/sMs0C1eYPcf19+0bx7iVa/wACKbHdXqTdv2jyR9GTpymDuHK/lO/H6/THPyvgIAki1FJI5SoKw+vUMSp3cHGr25/8sd84AWj80m7bvXcQWxkZwDgnHtkgT2u4N7jkjkYzg4JGfTjOfYgysHwNuCbnpJG0vig7XK6iq3O1rGIz5G05J/Vn0wdrpvhXybg4etkBchDSPoLX32Kaju+g41TITg5CjG3mBOvqVUgM6gsdoBIGWwTge5wCcewnluqRRlnVQPUkDucD/cgfeV3qHgzzWsPnKPMcsFNe8Luqvrbu+eRqc4B25TIA3NPm3wQCTh6sYQqDSTsddm7biwDy2NYJTGcsTu5gWHUa9EatGODaxReCfqCM5BI4H0ox5mVLgfcckcjGce2e447yr6zwObajW91R+qwh/I+oq9V9aeYd/wBbL+ZY7uM7ewyTPp/BebBb5le5bPMH8LnP5xdQQG38Z2smf8RPwQtAbPaJXvBnSH09TC2tUZhXk4AY7KwgBxY4ICooDZyeSRnkoFiiIgIiICIiAiIgIiICIiAiIgIiICIiAiIgIiICIiAiIgIiICIiAiIgIiY79QqKzucKoyT8QMkSOQ3W85FCnsNoazHuc/Sn+XDfcdpjr0WpXUK35pXo24at6l37sn61sTA9hgqfXmBKxEjL+ju+o81tVeE27RShVFzkEuSBvLcfzYA9O+Qk4ke+ktr5qtL4/wDDtIIPwHA3Kfk7h8esy0dTrZVO4KWyNrEBgQcMpGe4II49oZiJno24iIYIiICIiAiIgIiICIiAiIgInmZoMbLmIVmqrUldwA32EcNt3D6UByM4yecYABYJCYdVqhWpZs+gAHJJJwqgepJIEj+oeHFtrZBfq6i2Prr1FoYYYHgsWHpjkHvNbxHaaa9M7Mziq1d7EDJzWyhm2gD9TL2AGT2kbTiMrtDT9pqRXv6/l9a/qWqQbxRTt/lLsW/cgYB/Y/czZ6D19NUjEAo9Zw6HupPY59VODg/B7EYmjreuoydx2kF4JYvr73UfQKsN7bi42D+i2SnnxeIic5dOOFi/D3tavLNd8/ac+sriet0+lqtjuVywH3K5A/ebOn1KWLurdXHupBH9RMiqAAAMAcAe0ius9JsfbZpbFpuV0LErkW1qctTZ8EcbsErnjuc7DjJaIiBF32edc1O5lStVL7SVLM2cLkcgAAHjvuHoCDX+v9IFP8TTsa2XB4OQSDkblPDcgd5m8SmzS3nVIpaqxQLMc7GXgMf8JXAz6Fee4lc6j4o/MYrpBsd+Aq8k/sJqal43ier0XBcNqW5b6c+5jft55/3w8l/8O9W/M6au4gAtkMB2DKSrY+Mg/sRJKQHhzpluk01dZAs7s6jAZWYlmCnswGcc47dz2k1p9UrglTnHBHIIPswPIP3mxSZ5Yz1cbiaVjUtOn8OZx8vBliJ82WBQWYgAdyTgD7mTazR6zrTWigHabXWsN/LnJZhn1Cq2PnE0+o9GoNZHloc9yRkn5ZjyT8medc0r6urbSuzYQ6O+Rll7AL3weRuOO+QDKnqvEF6fw7aLlftjYxz/AJSAQ33GZral4id42dnhOGvesezti0TvGd/L14fVLeD+pMmofRsxZNpevJzswQGQf4fqBA9MH3lzlN8E9CtFj6vUKULLsRD3CkgszD0J2qAO/fPeXKT0c8u7X/Upp7eeTfaM47+PruRES5ziIiAiIgIiICIiAkf1TVYaqoMVNxOWHcIoy2Pk5UfG7PpJCQfirp9joltAzZQSwX+dSMOo+eFP+nHrIXzFdl/DRW2pEWnH9+H8tfrXh+gqSEAbvu53Z993fPzmYvBfWnsNuntYu1GCrnksjZGGPqQR39QR9zXNZ4wJHllXD9thUhs+23vmTPgzpltHmam+pgbwAAOWRQScsnfknsMkYGQOZrVvE3jl+ruavD30+FtGvO+3LnrnPh9PXRc5j1GnWxGR1DK4wQeQQe4M9qtDAMpDA9iDkGLrQqszdlBJ+wGTNt56MxO3VTU8AV2PZtvvStXKhQVbgAbsMwJ4bcOc/plo6R0arS1+XSu0ZySTks3qzH1PEydOqK1IG/URub/Mx3P/APsxmzIU0613iG3xPGa2r7lrZiPWfMiIljSIiICY6tMqklUVSe+ABn74mSIZzJMGo0aud3KsOzrwR8Z9R8HI+JnnxdcEUsxwqjJPsB3METMTmFTrsu1H5y4699KNJbZWgxV5aLUik2XhlywbJY/UoCEY2n6jZxpVZg7Hf6rnGF9io7Z+eTz3kZqfCunvY23VfXZtLgO21yv6PMRSEuxgY3q3AA7DEyeHOteetldmFv0rmq9RxhwMrYoPOyxSrj4bHcGCLTHRLxEQwREQEREBERAREQEREBERAREQPMT2IgatuhGS9Z8tz3I7N/nXs334PsRIPUa3Vah9VVp/yqrpdtTC1LG861qUtZQVdfKTbbWNxDnJPHH1WaQGq8N+bZdbVqdTpvzGFtWvyx5m1dm/+JWxR9oC70Iyqr7AjGEpvMpyhiVUsu1iASuc4OORn1wfWfcjOga1HrNSL5baVvIevJOwoBs5PJVkKOCe6sM85Ek5lEiIgIiICInhgQ+t65Zl10un881nDsbBWgYd0DYYsw9cKQOxIIIkFpPHHmaqrS6un8qzN9J3sy2P/cVbF2FSTkbWXDZxnPDfHg7xMo0aVucWV5WwHv5m4+bn5378/OZSfxM6iti/w+bMjZjvvz9G353Y/eB2+Ujr3Tr6+r6fU6Dy2e2pk1dTsUVqVP8ABtYhThg7Mo4JPYcBiLrVnaN3fAz9/WUrWdc/K9VvW3gX1VNWT6qu4Mo+zlj/AKx7wHU/GGr0TbtTpqbav73klw6j1IDkh/tlZb+n69L6kupcPXaoZWHqCMj7fY9pzzxn4irepuQeJMfhFW46VSXyA72ugP8Aw2uYqfsclh8MIFziIgIiICIiAiIgIiICIiAiIgJHdT65XQdpFljkbhXWhdtucbjjhRkEZYgHBkjKl4X60jfmi/8AaNqLg+e/0WNWi/ZURB+3zA+6/GtWosXTAW0W2HG21UUkdzt3bks7cqG3bckDiWitAoAUAADAA4AA7ATkn4m3oay6nayfUrDgqy8qwPoQQD+06h0XVtbpqLXGGsqrdh7MyAsP6kwKp4sN2i6jpNdpqnuXVEaXU0pyzqAz03KOxav+Lkn+7xwORu63x+tDD8zo9XSh/wDEIqcL8stbs2PsDPdd1cVdVC2Hj8svl592tfzcfJ8un+gml4w6lW9TZx2gXLS6pLUWyt1dLAGVlIIZSMggjuMTLOf/AIL6hm0V6kkpVqbFr+FKI7AfG93P7mdAgIiICIiBTPEv4apqbWv0976W2zl9qh0c/wAzJkYbtyCM+oJ5mDw1+FdenvXU6m99XbWc15UIiN6OEyxLD0JJA7gZAMvUQEh/EvhWjX1hL1bKHKWIdr1k9yrfPGQQQcDIOBJiIHPdL+DOn3htRqdTqEB/s2KKp+HKKCR8AidAqqCqFUBVUAAAAAADAAA7DE+ogIiICIiAiIgIiICIiAiIgIiICUHxV4Bva99V062tGt5tpsLKrNjHmIyg7WIAyCME85Bzm/RA5R0z8LdVqbVbqdlS0qcmmtmc2YP6WYgBVPrjJI447zqwE9iBX/F/hBdeiYsam6kk12qM7c43Ky5G5DhcjI7AgjEozfhZ1C1tl+t061+rItjMR8KwAB/1HHzOsxAj+g9Dq0enr01CkJWOMnJYk5ZmPqxJJJ+ZIREBERAREQI/qnWk05rFgbFpwGx9IOQAC3YMd3A7ttIGTgHQfxWo2OarQj1taMKj7kDUAPlHJAA1IJ+nsrHso3TN2kRyrOisU/SSASOQeD6cqp+6j2E16+hadQFXT0qFzgCtBjLKxxgcfUiHj1RT6CBH/wD1hUWCKjs7bdigplwaXtDIS2GXbU+HBKkjGeDjXu8cIE80VXeWu4521/xAulbUYUGwFfoCnkdzjjkiabo9BGDRVjg42L6DA9PYkfvFnR6GBDUUsGLEg1oclk2MTkckp9J9xx2gaKeKFLKgpu3F2QjCHBW4Vk8NggEhjjOF5MmpEajwzS1yW7dpQ5wq1gbt24tkruVicZKsM4Gc4kvAREQEREBERAREQEREBERAREQEREDT6x1H8vQ920v5YB2ggZ5A7n7yIPjJQVVq9pdmrB3jAsS+uh1c4+kb7lwcHcPQEgGwW0q4KuoYHuCAQfuDMdmhrbfurQ+Zw+VU7wBgBuOePeBWafFxzqlbOamrYAFAVR0owqnBWzDW2ZYdvp/mE2K/GYPmA0MCjKo+sEHN19QJwMj6tK/of1L84nW6dUeTVWc5/uL64z6f4F/5R7TW13QKbV2sirghvpVRkjPDAghh9bHDAjJz3wYG5pLi9aOyMhdQxRu6kjJU/I7TLMen061oqIAqoAqgegAwB/SZICIiB//Z"/>
          <p:cNvSpPr>
            <a:spLocks noChangeAspect="1" noChangeArrowheads="1"/>
          </p:cNvSpPr>
          <p:nvPr/>
        </p:nvSpPr>
        <p:spPr bwMode="auto">
          <a:xfrm>
            <a:off x="155575" y="-936625"/>
            <a:ext cx="234315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2239954-E581-4CEB-8F86-2A0EA8E19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IR Spectroscopy According to Org </a:t>
            </a:r>
            <a:r>
              <a:rPr lang="en-US" sz="3200" b="1" u="sng" dirty="0" err="1">
                <a:solidFill>
                  <a:schemeClr val="tx2"/>
                </a:solidFill>
              </a:rPr>
              <a:t>Chem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2D0B9B-8DC6-4BD1-A8D2-541AB7B4A0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58" y="1335087"/>
            <a:ext cx="7574283" cy="9112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300C10A-A6BE-4A9F-A626-C5130DDB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31515DDC-D54F-4C27-9869-3E9B8533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FT-IR Spectrometer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xmlns="" id="{C2C2A81A-2AB2-48E5-9533-DBE37260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515" y="857220"/>
            <a:ext cx="5215220" cy="24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5">
            <a:extLst>
              <a:ext uri="{FF2B5EF4-FFF2-40B4-BE49-F238E27FC236}">
                <a16:creationId xmlns:a16="http://schemas.microsoft.com/office/drawing/2014/main" xmlns="" id="{DDD380F0-02BD-4AC2-9893-1FB8CE92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626" y="903733"/>
            <a:ext cx="4154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SM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xmlns="" id="{E5447364-5223-46A6-9E65-C93AC92B1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898" y="1877685"/>
            <a:ext cx="414022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B.S.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xmlns="" id="{335E1BD3-70F2-4844-BF3B-886EC4C8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214" y="2708539"/>
            <a:ext cx="476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MM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xmlns="" id="{BE2C3468-252E-40D6-BDC4-0C12C5733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43" y="2985538"/>
            <a:ext cx="1120037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IR Light source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xmlns="" id="{FBA2B1AA-DD51-4A4E-AC77-AAE15718F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540" y="2292073"/>
            <a:ext cx="618853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Sample</a:t>
            </a: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xmlns="" id="{F67771F5-72DD-420A-B985-3DC3E9405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300" y="1446384"/>
            <a:ext cx="691489" cy="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Detector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CC1DC4C1-912D-4B51-8C17-5D9F47763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82" y="3508733"/>
            <a:ext cx="7012436" cy="334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 rt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900" b="1" u="sng" kern="0" dirty="0">
                <a:solidFill>
                  <a:srgbClr val="FF0000"/>
                </a:solidFill>
              </a:rPr>
              <a:t>Interferometer</a:t>
            </a:r>
            <a:r>
              <a:rPr lang="en-US" altLang="en-US" sz="1900" b="1" kern="0" dirty="0">
                <a:solidFill>
                  <a:srgbClr val="FF0000"/>
                </a:solidFill>
              </a:rPr>
              <a:t>: </a:t>
            </a:r>
            <a:r>
              <a:rPr lang="en-US" altLang="en-US" sz="1900" kern="0" dirty="0">
                <a:solidFill>
                  <a:srgbClr val="FF0000"/>
                </a:solidFill>
              </a:rPr>
              <a:t> </a:t>
            </a:r>
            <a:r>
              <a:rPr lang="en-US" altLang="en-US" sz="1900" kern="0" dirty="0"/>
              <a:t>beam enters the interferometer where the “spectral encoding” takes place</a:t>
            </a:r>
          </a:p>
          <a:p>
            <a:pPr algn="l" rt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900" b="1" u="sng" kern="0" dirty="0">
                <a:solidFill>
                  <a:srgbClr val="FF0000"/>
                </a:solidFill>
              </a:rPr>
              <a:t>Moving mirror</a:t>
            </a:r>
            <a:r>
              <a:rPr lang="en-US" altLang="en-US" sz="1900" kern="0" dirty="0">
                <a:solidFill>
                  <a:srgbClr val="FF0000"/>
                </a:solidFill>
              </a:rPr>
              <a:t> </a:t>
            </a:r>
            <a:r>
              <a:rPr lang="en-US" altLang="en-US" sz="1900" kern="0" dirty="0"/>
              <a:t>in the interferometer is the only moving part of the instrument</a:t>
            </a:r>
          </a:p>
          <a:p>
            <a:pPr algn="l" rt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900" b="1" u="sng" kern="0" dirty="0">
                <a:solidFill>
                  <a:srgbClr val="FF0000"/>
                </a:solidFill>
              </a:rPr>
              <a:t>Stationary mirror</a:t>
            </a:r>
          </a:p>
          <a:p>
            <a:pPr algn="l" rt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900" b="1" u="sng" kern="0" dirty="0">
                <a:solidFill>
                  <a:srgbClr val="FF0000"/>
                </a:solidFill>
              </a:rPr>
              <a:t>Beam splitter</a:t>
            </a:r>
            <a:r>
              <a:rPr lang="en-US" altLang="en-US" sz="1900" b="1" kern="0" dirty="0"/>
              <a:t> </a:t>
            </a:r>
            <a:r>
              <a:rPr lang="en-US" altLang="en-US" sz="1900" kern="0" dirty="0"/>
              <a:t>takes the incoming beam and divides it into two optical beams</a:t>
            </a:r>
          </a:p>
          <a:p>
            <a:pPr algn="l" rt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900" b="1" u="sng" kern="0" dirty="0">
                <a:solidFill>
                  <a:srgbClr val="FF0000"/>
                </a:solidFill>
              </a:rPr>
              <a:t>Interferogram</a:t>
            </a:r>
            <a:r>
              <a:rPr lang="en-US" altLang="en-US" sz="1900" kern="0" dirty="0"/>
              <a:t> signal then exits the interferometer</a:t>
            </a:r>
          </a:p>
          <a:p>
            <a:pPr algn="l" rt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900" b="1" u="sng" kern="0" dirty="0">
                <a:solidFill>
                  <a:srgbClr val="FF0000"/>
                </a:solidFill>
              </a:rPr>
              <a:t>FT</a:t>
            </a:r>
            <a:r>
              <a:rPr lang="en-US" altLang="en-US" sz="1900" b="1" kern="0" dirty="0">
                <a:solidFill>
                  <a:srgbClr val="FF0000"/>
                </a:solidFill>
              </a:rPr>
              <a:t>: </a:t>
            </a:r>
            <a:r>
              <a:rPr lang="en-US" altLang="en-US" sz="1900" kern="0" dirty="0">
                <a:solidFill>
                  <a:srgbClr val="FF0000"/>
                </a:solidFill>
              </a:rPr>
              <a:t> </a:t>
            </a:r>
            <a:r>
              <a:rPr lang="en-US" altLang="en-US" sz="1900" kern="0" dirty="0"/>
              <a:t>Fourier transform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816ACFB-D228-41C1-91A3-9BAE0EF0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465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86857F8-A537-4C07-9428-649D9351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Michelson–Morley Experiment (1887)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26D93B-AB0E-4483-BB71-F8610B1D74F0}"/>
              </a:ext>
            </a:extLst>
          </p:cNvPr>
          <p:cNvSpPr/>
          <p:nvPr/>
        </p:nvSpPr>
        <p:spPr>
          <a:xfrm>
            <a:off x="4532810" y="802134"/>
            <a:ext cx="46111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buFont typeface="+mj-lt"/>
              <a:buAutoNum type="arabicParenR"/>
            </a:pPr>
            <a:r>
              <a:rPr lang="en-US" sz="2400" dirty="0"/>
              <a:t>Shine light.</a:t>
            </a:r>
          </a:p>
          <a:p>
            <a:pPr marL="339725" indent="-339725">
              <a:buFont typeface="+mj-lt"/>
              <a:buAutoNum type="arabicParenR"/>
            </a:pPr>
            <a:r>
              <a:rPr lang="en-US" sz="2400" dirty="0"/>
              <a:t>Measure intensity. </a:t>
            </a:r>
          </a:p>
          <a:p>
            <a:pPr marL="339725" indent="-339725">
              <a:buFont typeface="+mj-lt"/>
              <a:buAutoNum type="arabicParenR"/>
            </a:pPr>
            <a:r>
              <a:rPr lang="en-US" sz="2400" dirty="0"/>
              <a:t>Move mirror. Repeat 2.</a:t>
            </a:r>
          </a:p>
          <a:p>
            <a:pPr marL="339725" indent="-339725">
              <a:buFont typeface="+mj-lt"/>
              <a:buAutoNum type="arabicParenR"/>
            </a:pPr>
            <a:r>
              <a:rPr lang="en-US" sz="2400" dirty="0"/>
              <a:t>Graph intensity versus distance.</a:t>
            </a:r>
          </a:p>
          <a:p>
            <a:pPr marL="339725" indent="-339725">
              <a:buFont typeface="+mj-lt"/>
              <a:buAutoNum type="arabicParenR"/>
            </a:pPr>
            <a:endParaRPr lang="en-US" sz="2400" dirty="0"/>
          </a:p>
          <a:p>
            <a:pPr marL="339725" indent="-339725">
              <a:buFont typeface="+mj-lt"/>
              <a:buAutoNum type="arabicParenR"/>
            </a:pPr>
            <a:endParaRPr lang="en-US" sz="2400" dirty="0"/>
          </a:p>
          <a:p>
            <a:pPr marL="339725" indent="-339725">
              <a:buFont typeface="+mj-lt"/>
              <a:buAutoNum type="arabicParenR"/>
            </a:pPr>
            <a:endParaRPr lang="en-US" sz="2400" dirty="0"/>
          </a:p>
          <a:p>
            <a:pPr marL="339725" indent="-339725">
              <a:buFont typeface="+mj-lt"/>
              <a:buAutoNum type="arabicParenR"/>
            </a:pPr>
            <a:r>
              <a:rPr lang="en-US" sz="2400" dirty="0"/>
              <a:t>Turn the interferometer. Repeat.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44BC32-E633-482B-A129-D7603BC20904}"/>
              </a:ext>
            </a:extLst>
          </p:cNvPr>
          <p:cNvSpPr/>
          <p:nvPr/>
        </p:nvSpPr>
        <p:spPr>
          <a:xfrm>
            <a:off x="151310" y="38206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An attempt to detect the relative motion of matter through the stationary luminiferous </a:t>
            </a:r>
            <a:r>
              <a:rPr lang="en-US" sz="2400" dirty="0" err="1"/>
              <a:t>aether</a:t>
            </a:r>
            <a:r>
              <a:rPr lang="en-US" sz="2400" dirty="0"/>
              <a:t>.</a:t>
            </a:r>
          </a:p>
        </p:txBody>
      </p:sp>
      <p:pic>
        <p:nvPicPr>
          <p:cNvPr id="206850" name="Picture 2" descr="https://upload.wikimedia.org/wikipedia/commons/thumb/f/fc/AetherWind.svg/640px-AetherWind.svg.png">
            <a:extLst>
              <a:ext uri="{FF2B5EF4-FFF2-40B4-BE49-F238E27FC236}">
                <a16:creationId xmlns:a16="http://schemas.microsoft.com/office/drawing/2014/main" xmlns="" id="{C1FEA0FA-7ED4-4C47-850F-10D791A5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006" y="898487"/>
            <a:ext cx="3757753" cy="281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72653D5-503E-4FC6-B2BD-BE0E9AFEBE65}"/>
              </a:ext>
            </a:extLst>
          </p:cNvPr>
          <p:cNvGrpSpPr/>
          <p:nvPr/>
        </p:nvGrpSpPr>
        <p:grpSpPr>
          <a:xfrm>
            <a:off x="4321629" y="3953019"/>
            <a:ext cx="4752700" cy="2713908"/>
            <a:chOff x="4333606" y="1979742"/>
            <a:chExt cx="4752700" cy="271390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8596D569-B604-437B-AA35-C670B92EA1D9}"/>
                </a:ext>
              </a:extLst>
            </p:cNvPr>
            <p:cNvGrpSpPr/>
            <p:nvPr/>
          </p:nvGrpSpPr>
          <p:grpSpPr>
            <a:xfrm>
              <a:off x="4333606" y="1979742"/>
              <a:ext cx="4646022" cy="2713908"/>
              <a:chOff x="4321629" y="3716801"/>
              <a:chExt cx="4646022" cy="2713908"/>
            </a:xfrm>
          </p:grpSpPr>
          <p:pic>
            <p:nvPicPr>
              <p:cNvPr id="206852" name="Picture 4" descr="https://upload.wikimedia.org/wikipedia/commons/thumb/9/95/Michelson1881c.png/1920px-Michelson1881c.png">
                <a:extLst>
                  <a:ext uri="{FF2B5EF4-FFF2-40B4-BE49-F238E27FC236}">
                    <a16:creationId xmlns:a16="http://schemas.microsoft.com/office/drawing/2014/main" xmlns="" id="{8AE93533-F0A2-4BEB-B986-3AA09B8C8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8307" y="4248514"/>
                <a:ext cx="4539344" cy="21821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4363A868-860C-4DE7-A22E-D2AAF9597091}"/>
                  </a:ext>
                </a:extLst>
              </p:cNvPr>
              <p:cNvSpPr txBox="1"/>
              <p:nvPr/>
            </p:nvSpPr>
            <p:spPr>
              <a:xfrm>
                <a:off x="4321629" y="4345577"/>
                <a:ext cx="975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Source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BB948B1-5820-46E4-B9C5-BA3A937FD2C6}"/>
                  </a:ext>
                </a:extLst>
              </p:cNvPr>
              <p:cNvSpPr txBox="1"/>
              <p:nvPr/>
            </p:nvSpPr>
            <p:spPr>
              <a:xfrm>
                <a:off x="4533900" y="5473005"/>
                <a:ext cx="1175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Eye Piece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245249F-8033-4BF6-B49F-8907D2A28111}"/>
                  </a:ext>
                </a:extLst>
              </p:cNvPr>
              <p:cNvSpPr txBox="1"/>
              <p:nvPr/>
            </p:nvSpPr>
            <p:spPr>
              <a:xfrm>
                <a:off x="6617424" y="3716801"/>
                <a:ext cx="13748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Stationary Mirror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F38A20F-F378-4F2F-A566-86D2D716DB7B}"/>
                </a:ext>
              </a:extLst>
            </p:cNvPr>
            <p:cNvSpPr txBox="1"/>
            <p:nvPr/>
          </p:nvSpPr>
          <p:spPr>
            <a:xfrm>
              <a:off x="8110945" y="2608518"/>
              <a:ext cx="975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Mobile Mirror</a:t>
              </a:r>
            </a:p>
          </p:txBody>
        </p:sp>
      </p:grpSp>
      <p:pic>
        <p:nvPicPr>
          <p:cNvPr id="206854" name="Picture 6" descr="https://upload.wikimedia.org/wikipedia/commons/thumb/7/7a/MichelsonCoinAirLumiereBlanche.JPG/220px-MichelsonCoinAirLumiereBlanche.JPG">
            <a:extLst>
              <a:ext uri="{FF2B5EF4-FFF2-40B4-BE49-F238E27FC236}">
                <a16:creationId xmlns:a16="http://schemas.microsoft.com/office/drawing/2014/main" xmlns="" id="{F2B35B4A-A9AF-4851-91AB-EE411663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641" y="2307644"/>
            <a:ext cx="1378675" cy="10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CA0433E-8063-44CB-8CD3-69CCFDA694A6}"/>
              </a:ext>
            </a:extLst>
          </p:cNvPr>
          <p:cNvSpPr/>
          <p:nvPr/>
        </p:nvSpPr>
        <p:spPr>
          <a:xfrm>
            <a:off x="-39190" y="558673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/>
              <a:t>Orientation made no difference.</a:t>
            </a:r>
          </a:p>
          <a:p>
            <a:pPr algn="ctr"/>
            <a:r>
              <a:rPr lang="en-US" sz="2400" dirty="0"/>
              <a:t>There was no </a:t>
            </a:r>
            <a:r>
              <a:rPr lang="en-US" sz="2400" dirty="0" err="1"/>
              <a:t>aether</a:t>
            </a:r>
            <a:r>
              <a:rPr lang="en-US" sz="2400" dirty="0"/>
              <a:t>!!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978D97-F129-4F0A-BDB4-31FDD5C7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77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683F4F88-1952-45DB-B243-077738C0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Interferometer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0030A16-7A2F-47E5-ACCF-DFAC3CDC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2" descr="F:\fabryconstructdestruct.jpg">
            <a:extLst>
              <a:ext uri="{FF2B5EF4-FFF2-40B4-BE49-F238E27FC236}">
                <a16:creationId xmlns:a16="http://schemas.microsoft.com/office/drawing/2014/main" xmlns="" id="{063A99A1-29B7-44D5-86D9-C1661CCD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382" y="1004661"/>
            <a:ext cx="4769447" cy="355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1 Başlık">
            <a:extLst>
              <a:ext uri="{FF2B5EF4-FFF2-40B4-BE49-F238E27FC236}">
                <a16:creationId xmlns:a16="http://schemas.microsoft.com/office/drawing/2014/main" xmlns="" id="{2655C4B2-62CB-4338-933C-44FE0D268B63}"/>
              </a:ext>
            </a:extLst>
          </p:cNvPr>
          <p:cNvSpPr txBox="1">
            <a:spLocks/>
          </p:cNvSpPr>
          <p:nvPr/>
        </p:nvSpPr>
        <p:spPr>
          <a:xfrm>
            <a:off x="885371" y="4992914"/>
            <a:ext cx="7946571" cy="1193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E40059">
                  <a:lumMod val="50000"/>
                </a:srgbClr>
              </a:buClr>
              <a:buSzTx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𝛿=0 or 𝛿=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9C007F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tr-TR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𝑛𝜆</a:t>
            </a:r>
            <a:r>
              <a:rPr kumimoji="0" lang="tr-TR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constructive</a:t>
            </a:r>
            <a:r>
              <a:rPr kumimoji="0" lang="tr-T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interference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E4005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E40059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E40059">
                  <a:lumMod val="50000"/>
                </a:srgbClr>
              </a:buClr>
              <a:buSzTx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𝛿=𝜆/2 or </a:t>
            </a:r>
            <a:r>
              <a:rPr kumimoji="0" lang="tr-TR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𝛿 = (𝑛 + 1)𝜆/2    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destructive interferences</a:t>
            </a:r>
          </a:p>
        </p:txBody>
      </p:sp>
    </p:spTree>
    <p:extLst>
      <p:ext uri="{BB962C8B-B14F-4D97-AF65-F5344CB8AC3E}">
        <p14:creationId xmlns:p14="http://schemas.microsoft.com/office/powerpoint/2010/main" xmlns="" val="3681503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683F4F88-1952-45DB-B243-077738C0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Interferometer</a:t>
            </a:r>
          </a:p>
        </p:txBody>
      </p:sp>
      <p:pic>
        <p:nvPicPr>
          <p:cNvPr id="14" name="Picture 4" descr="figure 20-26">
            <a:extLst>
              <a:ext uri="{FF2B5EF4-FFF2-40B4-BE49-F238E27FC236}">
                <a16:creationId xmlns:a16="http://schemas.microsoft.com/office/drawing/2014/main" xmlns="" id="{5A45CA7C-C46B-4686-9E93-156741ED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391" y="851101"/>
            <a:ext cx="7189017" cy="540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0030A16-7A2F-47E5-ACCF-DFAC3CDC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5445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C79AC5-E07D-42F1-B62A-2545589004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145" y="4417303"/>
            <a:ext cx="3193148" cy="18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C3F5CE-B301-433A-AE50-02FB7422C5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85" y="174014"/>
            <a:ext cx="3733800" cy="360045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683F4F88-1952-45DB-B243-077738C0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Interferogram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7439E7-04A9-45B6-B407-8AF5C6C6A5FA}"/>
              </a:ext>
            </a:extLst>
          </p:cNvPr>
          <p:cNvSpPr txBox="1"/>
          <p:nvPr/>
        </p:nvSpPr>
        <p:spPr>
          <a:xfrm>
            <a:off x="78811" y="3420228"/>
            <a:ext cx="2129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Single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D23A10-2539-4E8B-AC3F-3CF83504B440}"/>
              </a:ext>
            </a:extLst>
          </p:cNvPr>
          <p:cNvSpPr txBox="1"/>
          <p:nvPr/>
        </p:nvSpPr>
        <p:spPr>
          <a:xfrm>
            <a:off x="78811" y="4043037"/>
            <a:ext cx="2129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Multiple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84D2EC5-0584-4B0B-8D8A-AAD88CEEAE42}"/>
              </a:ext>
            </a:extLst>
          </p:cNvPr>
          <p:cNvCxnSpPr/>
          <p:nvPr/>
        </p:nvCxnSpPr>
        <p:spPr>
          <a:xfrm>
            <a:off x="4276132" y="5542283"/>
            <a:ext cx="54569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7CA7EE8-C07C-4F54-8D9B-E7BFDBF0EFAE}"/>
              </a:ext>
            </a:extLst>
          </p:cNvPr>
          <p:cNvSpPr/>
          <p:nvPr/>
        </p:nvSpPr>
        <p:spPr>
          <a:xfrm>
            <a:off x="4181910" y="5137236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ABF339-970B-4256-8E08-5BE87F3A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86044AE-55FB-4849-9A9B-52C31161C8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743" y="6203131"/>
            <a:ext cx="4683711" cy="1036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321D9B-BA7F-4D64-BEE3-0E94410036C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6864" y="4502150"/>
            <a:ext cx="3819525" cy="2219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A24480-A615-4723-805C-CD7EF5F1157E}"/>
              </a:ext>
            </a:extLst>
          </p:cNvPr>
          <p:cNvSpPr txBox="1"/>
          <p:nvPr/>
        </p:nvSpPr>
        <p:spPr>
          <a:xfrm>
            <a:off x="7257142" y="4584217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@0:  </a:t>
            </a:r>
            <a:r>
              <a:rPr lang="en-US" sz="2200" dirty="0" err="1"/>
              <a:t>d</a:t>
            </a:r>
            <a:r>
              <a:rPr lang="en-US" sz="2200" baseline="-25000" dirty="0" err="1"/>
              <a:t>OM</a:t>
            </a:r>
            <a:r>
              <a:rPr lang="en-US" sz="2200" dirty="0"/>
              <a:t> = </a:t>
            </a:r>
            <a:r>
              <a:rPr lang="en-US" sz="2200" dirty="0" err="1"/>
              <a:t>d</a:t>
            </a:r>
            <a:r>
              <a:rPr lang="en-US" sz="2200" baseline="-25000" dirty="0" err="1"/>
              <a:t>OS</a:t>
            </a:r>
            <a:endParaRPr lang="en-US" sz="2200" baseline="-25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592C78-8C87-4377-8857-AB47EEA20F9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7317" y="779654"/>
            <a:ext cx="3288846" cy="29948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084C72D-01ED-4824-BEC6-B1E3DDAED6AC}"/>
              </a:ext>
            </a:extLst>
          </p:cNvPr>
          <p:cNvSpPr/>
          <p:nvPr/>
        </p:nvSpPr>
        <p:spPr>
          <a:xfrm>
            <a:off x="6313519" y="4132818"/>
            <a:ext cx="131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Centreburst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6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E21B185-BBC2-4CC3-9CEB-5EF147C1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FT-IR Spectrometer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B6B47AC-E45C-44E9-BA63-C41F72B641D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768452"/>
            <a:ext cx="4797851" cy="201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1800" dirty="0">
                <a:cs typeface="Times New Roman" panose="02020603050405020304" pitchFamily="18" charset="0"/>
              </a:rPr>
              <a:t>Interferogram of Background (w/o sample)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-Source and detector on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-Move mirror through entire range</a:t>
            </a:r>
          </a:p>
          <a:p>
            <a:pPr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1800" dirty="0">
                <a:cs typeface="Times New Roman" panose="02020603050405020304" pitchFamily="18" charset="0"/>
              </a:rPr>
              <a:t>Interferogram of Sample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-Source and detector on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-Move mirror through entire range</a:t>
            </a:r>
          </a:p>
          <a:p>
            <a:pPr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1800" dirty="0">
                <a:cs typeface="Times New Roman" panose="02020603050405020304" pitchFamily="18" charset="0"/>
              </a:rPr>
              <a:t>…Obtain Spectrum</a:t>
            </a:r>
            <a:endParaRPr lang="en-US" altLang="en-US" sz="1400" dirty="0"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E954545-617C-4475-9D7E-F11588D27649}"/>
              </a:ext>
            </a:extLst>
          </p:cNvPr>
          <p:cNvGrpSpPr/>
          <p:nvPr/>
        </p:nvGrpSpPr>
        <p:grpSpPr>
          <a:xfrm>
            <a:off x="198375" y="1407441"/>
            <a:ext cx="8129782" cy="5228366"/>
            <a:chOff x="111211" y="2397809"/>
            <a:chExt cx="6930381" cy="4457016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6CA9B9F8-D348-441A-B922-B24EDEA3B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516" y="4821411"/>
              <a:ext cx="1004048" cy="888231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endParaRPr lang="ar-SA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xmlns="" id="{5146F433-4B27-4202-802D-34615DD15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79" y="3615954"/>
              <a:ext cx="3624369" cy="2918473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endParaRPr lang="ar-SA" altLang="en-US" sz="1800">
                <a:latin typeface="Tahoma" panose="020B0604030504040204" pitchFamily="34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xmlns="" id="{74B26194-3B3C-4E61-A70A-B973FD26A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6374" y="4662798"/>
              <a:ext cx="967315" cy="854923"/>
              <a:chOff x="1495" y="2404"/>
              <a:chExt cx="631" cy="539"/>
            </a:xfrm>
          </p:grpSpPr>
          <p:sp>
            <p:nvSpPr>
              <p:cNvPr id="9" name="Line 7">
                <a:extLst>
                  <a:ext uri="{FF2B5EF4-FFF2-40B4-BE49-F238E27FC236}">
                    <a16:creationId xmlns:a16="http://schemas.microsoft.com/office/drawing/2014/main" xmlns="" id="{EE8ABF47-5EFC-4F10-8D8C-874396AD7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404"/>
                <a:ext cx="29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xmlns="" id="{35D8A9EC-B4AE-48A1-917D-86A62CE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6" y="2658"/>
                <a:ext cx="0" cy="28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B1DE229B-5A63-4FC4-ADB5-AE27458A2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4027" y="4504185"/>
              <a:ext cx="740792" cy="1021466"/>
              <a:chOff x="1500" y="2304"/>
              <a:chExt cx="484" cy="644"/>
            </a:xfrm>
          </p:grpSpPr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xmlns="" id="{297E5B82-CF3A-49DC-BE41-2E1C471FC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304"/>
                <a:ext cx="2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stealth" w="med" len="lg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xmlns="" id="{8CA75DCF-2217-479D-BF44-E77803AAF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4" y="2672"/>
                <a:ext cx="0" cy="27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stealth" w="med" len="lg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ACF56A1E-DDE9-4D87-9AEE-9E0C86EF0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598" y="4631075"/>
              <a:ext cx="624469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5814ACBF-B851-46F2-A09B-7B0E315EF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2832" y="4732587"/>
              <a:ext cx="0" cy="54721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4A61ED4C-1F15-49E8-8C62-106DB6CC7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337" y="5371797"/>
              <a:ext cx="148005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EC290702-5813-4CC0-8F7C-BFBD2C950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43796" y="3590576"/>
              <a:ext cx="4592" cy="66141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xmlns="" id="{11885484-E425-4879-BE5B-F689558E6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594" y="2873647"/>
              <a:ext cx="61069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xmlns="" id="{D7BC5654-865D-48F1-8307-C73E98350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599" y="2719793"/>
              <a:ext cx="0" cy="196996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xmlns="" id="{A0E34D1A-1C88-4719-990F-389B3D83C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8389" y="2865717"/>
              <a:ext cx="0" cy="16273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xmlns="" id="{FD12493D-E6B8-4128-A37E-002A1363C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832" y="4627903"/>
              <a:ext cx="0" cy="7391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xmlns="" id="{F2E4493C-0089-4180-ADBC-5479EBA9B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9267" y="4415362"/>
              <a:ext cx="0" cy="6709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xmlns="" id="{6AE1BC2F-11ED-4C0E-A090-373BF992F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7111" y="4845203"/>
              <a:ext cx="3061" cy="70899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xmlns="" id="{1B4ACCE3-55F1-42C5-8FDC-47668A75E1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5543" y="5587510"/>
              <a:ext cx="803544" cy="609073"/>
              <a:chOff x="1794" y="2987"/>
              <a:chExt cx="526" cy="384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xmlns="" id="{C0F4B3E2-3A0D-4505-965B-B2ABCABE8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2987"/>
                <a:ext cx="526" cy="384"/>
              </a:xfrm>
              <a:custGeom>
                <a:avLst/>
                <a:gdLst>
                  <a:gd name="T0" fmla="*/ 0 w 526"/>
                  <a:gd name="T1" fmla="*/ 49 h 384"/>
                  <a:gd name="T2" fmla="*/ 248 w 526"/>
                  <a:gd name="T3" fmla="*/ 383 h 384"/>
                  <a:gd name="T4" fmla="*/ 525 w 526"/>
                  <a:gd name="T5" fmla="*/ 202 h 384"/>
                  <a:gd name="T6" fmla="*/ 381 w 526"/>
                  <a:gd name="T7" fmla="*/ 0 h 384"/>
                  <a:gd name="T8" fmla="*/ 306 w 526"/>
                  <a:gd name="T9" fmla="*/ 0 h 384"/>
                  <a:gd name="T10" fmla="*/ 136 w 526"/>
                  <a:gd name="T11" fmla="*/ 120 h 384"/>
                  <a:gd name="T12" fmla="*/ 54 w 526"/>
                  <a:gd name="T13" fmla="*/ 3 h 384"/>
                  <a:gd name="T14" fmla="*/ 0 w 526"/>
                  <a:gd name="T15" fmla="*/ 49 h 3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6"/>
                  <a:gd name="T25" fmla="*/ 0 h 384"/>
                  <a:gd name="T26" fmla="*/ 526 w 526"/>
                  <a:gd name="T27" fmla="*/ 384 h 3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6" h="384">
                    <a:moveTo>
                      <a:pt x="0" y="49"/>
                    </a:moveTo>
                    <a:lnTo>
                      <a:pt x="248" y="383"/>
                    </a:lnTo>
                    <a:lnTo>
                      <a:pt x="525" y="202"/>
                    </a:lnTo>
                    <a:lnTo>
                      <a:pt x="381" y="0"/>
                    </a:lnTo>
                    <a:lnTo>
                      <a:pt x="306" y="0"/>
                    </a:lnTo>
                    <a:lnTo>
                      <a:pt x="136" y="120"/>
                    </a:lnTo>
                    <a:lnTo>
                      <a:pt x="54" y="3"/>
                    </a:lnTo>
                    <a:lnTo>
                      <a:pt x="0" y="49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" name="Group 26">
                <a:extLst>
                  <a:ext uri="{FF2B5EF4-FFF2-40B4-BE49-F238E27FC236}">
                    <a16:creationId xmlns:a16="http://schemas.microsoft.com/office/drawing/2014/main" xmlns="" id="{3A7DE28D-8F76-43A5-AA94-8D3DC13559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8" y="2999"/>
                <a:ext cx="360" cy="298"/>
                <a:chOff x="1918" y="2999"/>
                <a:chExt cx="360" cy="298"/>
              </a:xfrm>
            </p:grpSpPr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xmlns="" id="{9CEE4342-FA26-43C1-AABB-0744E7996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8" y="3040"/>
                  <a:ext cx="282" cy="150"/>
                </a:xfrm>
                <a:custGeom>
                  <a:avLst/>
                  <a:gdLst>
                    <a:gd name="T0" fmla="*/ 0 w 282"/>
                    <a:gd name="T1" fmla="*/ 149 h 150"/>
                    <a:gd name="T2" fmla="*/ 201 w 282"/>
                    <a:gd name="T3" fmla="*/ 0 h 150"/>
                    <a:gd name="T4" fmla="*/ 281 w 282"/>
                    <a:gd name="T5" fmla="*/ 0 h 150"/>
                    <a:gd name="T6" fmla="*/ 0 60000 65536"/>
                    <a:gd name="T7" fmla="*/ 0 60000 65536"/>
                    <a:gd name="T8" fmla="*/ 0 60000 65536"/>
                    <a:gd name="T9" fmla="*/ 0 w 282"/>
                    <a:gd name="T10" fmla="*/ 0 h 150"/>
                    <a:gd name="T11" fmla="*/ 282 w 282"/>
                    <a:gd name="T12" fmla="*/ 150 h 1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" h="150">
                      <a:moveTo>
                        <a:pt x="0" y="149"/>
                      </a:moveTo>
                      <a:lnTo>
                        <a:pt x="201" y="0"/>
                      </a:lnTo>
                      <a:lnTo>
                        <a:pt x="281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8">
                  <a:extLst>
                    <a:ext uri="{FF2B5EF4-FFF2-40B4-BE49-F238E27FC236}">
                      <a16:creationId xmlns:a16="http://schemas.microsoft.com/office/drawing/2014/main" xmlns="" id="{6AA7B5D7-2858-41DE-B075-CB248E410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6" y="3176"/>
                  <a:ext cx="86" cy="12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29">
                  <a:extLst>
                    <a:ext uri="{FF2B5EF4-FFF2-40B4-BE49-F238E27FC236}">
                      <a16:creationId xmlns:a16="http://schemas.microsoft.com/office/drawing/2014/main" xmlns="" id="{B507E907-4EF9-439F-BA13-92595FFE79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54" y="3137"/>
                  <a:ext cx="224" cy="15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0">
                  <a:extLst>
                    <a:ext uri="{FF2B5EF4-FFF2-40B4-BE49-F238E27FC236}">
                      <a16:creationId xmlns:a16="http://schemas.microsoft.com/office/drawing/2014/main" xmlns="" id="{04AF29CD-BE70-4578-B053-075104A8F7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091" y="2999"/>
                  <a:ext cx="34" cy="4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Line 31">
              <a:extLst>
                <a:ext uri="{FF2B5EF4-FFF2-40B4-BE49-F238E27FC236}">
                  <a16:creationId xmlns:a16="http://schemas.microsoft.com/office/drawing/2014/main" xmlns="" id="{E553B054-FA4C-4B98-A913-10C3B137EB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5332" y="4918165"/>
              <a:ext cx="0" cy="83430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2">
              <a:extLst>
                <a:ext uri="{FF2B5EF4-FFF2-40B4-BE49-F238E27FC236}">
                  <a16:creationId xmlns:a16="http://schemas.microsoft.com/office/drawing/2014/main" xmlns="" id="{EFEA7951-1354-4199-872C-F85D8A576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3489" y="4705624"/>
              <a:ext cx="0" cy="13434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3">
              <a:extLst>
                <a:ext uri="{FF2B5EF4-FFF2-40B4-BE49-F238E27FC236}">
                  <a16:creationId xmlns:a16="http://schemas.microsoft.com/office/drawing/2014/main" xmlns="" id="{04CA1E79-2A1F-4CCC-8ADE-655244F6C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7767" y="4512116"/>
              <a:ext cx="0" cy="151633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>
              <a:extLst>
                <a:ext uri="{FF2B5EF4-FFF2-40B4-BE49-F238E27FC236}">
                  <a16:creationId xmlns:a16="http://schemas.microsoft.com/office/drawing/2014/main" xmlns="" id="{E87CB6CF-8E3B-4CAB-90EC-AC3FBB745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9411" y="4562872"/>
              <a:ext cx="174484" cy="650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xmlns="" id="{7890C854-08F1-40C6-8D34-3FCF5BEBA9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539" y="4174271"/>
              <a:ext cx="599980" cy="812097"/>
              <a:chOff x="1074" y="2096"/>
              <a:chExt cx="393" cy="512"/>
            </a:xfrm>
          </p:grpSpPr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xmlns="" id="{FF182090-9F2A-406D-AB19-C5CD7C5F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" y="2096"/>
                <a:ext cx="393" cy="512"/>
              </a:xfrm>
              <a:custGeom>
                <a:avLst/>
                <a:gdLst>
                  <a:gd name="T0" fmla="*/ 342 w 393"/>
                  <a:gd name="T1" fmla="*/ 0 h 512"/>
                  <a:gd name="T2" fmla="*/ 0 w 393"/>
                  <a:gd name="T3" fmla="*/ 241 h 512"/>
                  <a:gd name="T4" fmla="*/ 184 w 393"/>
                  <a:gd name="T5" fmla="*/ 511 h 512"/>
                  <a:gd name="T6" fmla="*/ 392 w 393"/>
                  <a:gd name="T7" fmla="*/ 370 h 512"/>
                  <a:gd name="T8" fmla="*/ 392 w 393"/>
                  <a:gd name="T9" fmla="*/ 297 h 512"/>
                  <a:gd name="T10" fmla="*/ 267 w 393"/>
                  <a:gd name="T11" fmla="*/ 133 h 512"/>
                  <a:gd name="T12" fmla="*/ 388 w 393"/>
                  <a:gd name="T13" fmla="*/ 52 h 512"/>
                  <a:gd name="T14" fmla="*/ 342 w 393"/>
                  <a:gd name="T15" fmla="*/ 0 h 5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3"/>
                  <a:gd name="T25" fmla="*/ 0 h 512"/>
                  <a:gd name="T26" fmla="*/ 393 w 393"/>
                  <a:gd name="T27" fmla="*/ 512 h 5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3" h="512">
                    <a:moveTo>
                      <a:pt x="342" y="0"/>
                    </a:moveTo>
                    <a:lnTo>
                      <a:pt x="0" y="241"/>
                    </a:lnTo>
                    <a:lnTo>
                      <a:pt x="184" y="511"/>
                    </a:lnTo>
                    <a:lnTo>
                      <a:pt x="392" y="370"/>
                    </a:lnTo>
                    <a:lnTo>
                      <a:pt x="392" y="297"/>
                    </a:lnTo>
                    <a:lnTo>
                      <a:pt x="267" y="133"/>
                    </a:lnTo>
                    <a:lnTo>
                      <a:pt x="388" y="52"/>
                    </a:lnTo>
                    <a:lnTo>
                      <a:pt x="342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xmlns="" id="{8958C894-E31D-4B4A-B88F-2C6CB33F2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2216"/>
                <a:ext cx="156" cy="275"/>
              </a:xfrm>
              <a:custGeom>
                <a:avLst/>
                <a:gdLst>
                  <a:gd name="T0" fmla="*/ 0 w 156"/>
                  <a:gd name="T1" fmla="*/ 0 h 275"/>
                  <a:gd name="T2" fmla="*/ 155 w 156"/>
                  <a:gd name="T3" fmla="*/ 198 h 275"/>
                  <a:gd name="T4" fmla="*/ 155 w 156"/>
                  <a:gd name="T5" fmla="*/ 274 h 275"/>
                  <a:gd name="T6" fmla="*/ 0 60000 65536"/>
                  <a:gd name="T7" fmla="*/ 0 60000 65536"/>
                  <a:gd name="T8" fmla="*/ 0 60000 65536"/>
                  <a:gd name="T9" fmla="*/ 0 w 156"/>
                  <a:gd name="T10" fmla="*/ 0 h 275"/>
                  <a:gd name="T11" fmla="*/ 156 w 156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6" h="275">
                    <a:moveTo>
                      <a:pt x="0" y="0"/>
                    </a:moveTo>
                    <a:lnTo>
                      <a:pt x="155" y="198"/>
                    </a:lnTo>
                    <a:lnTo>
                      <a:pt x="155" y="274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38">
                <a:extLst>
                  <a:ext uri="{FF2B5EF4-FFF2-40B4-BE49-F238E27FC236}">
                    <a16:creationId xmlns:a16="http://schemas.microsoft.com/office/drawing/2014/main" xmlns="" id="{74BB3B37-B454-41D0-AF54-9807283DE9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8" y="2273"/>
                <a:ext cx="125" cy="8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39">
                <a:extLst>
                  <a:ext uri="{FF2B5EF4-FFF2-40B4-BE49-F238E27FC236}">
                    <a16:creationId xmlns:a16="http://schemas.microsoft.com/office/drawing/2014/main" xmlns="" id="{2CB73CD0-CE96-41AB-8F61-95CA7F476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6" y="2350"/>
                <a:ext cx="157" cy="2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0">
                <a:extLst>
                  <a:ext uri="{FF2B5EF4-FFF2-40B4-BE49-F238E27FC236}">
                    <a16:creationId xmlns:a16="http://schemas.microsoft.com/office/drawing/2014/main" xmlns="" id="{6208F90A-4E1D-4469-8CC3-7409357A1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4" y="2385"/>
                <a:ext cx="40" cy="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" name="Line 41">
              <a:extLst>
                <a:ext uri="{FF2B5EF4-FFF2-40B4-BE49-F238E27FC236}">
                  <a16:creationId xmlns:a16="http://schemas.microsoft.com/office/drawing/2014/main" xmlns="" id="{D7631D82-6F3B-4272-8D80-4EAE267E7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511" y="4505772"/>
              <a:ext cx="52039" cy="1903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xmlns="" id="{7820A02F-FD0B-4A12-8039-0EB393B72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910" y="4225027"/>
              <a:ext cx="730077" cy="743894"/>
            </a:xfrm>
            <a:custGeom>
              <a:avLst/>
              <a:gdLst>
                <a:gd name="T0" fmla="*/ 2147483646 w 477"/>
                <a:gd name="T1" fmla="*/ 0 h 469"/>
                <a:gd name="T2" fmla="*/ 2147483646 w 477"/>
                <a:gd name="T3" fmla="*/ 2147483646 h 469"/>
                <a:gd name="T4" fmla="*/ 2147483646 w 477"/>
                <a:gd name="T5" fmla="*/ 2147483646 h 469"/>
                <a:gd name="T6" fmla="*/ 0 w 477"/>
                <a:gd name="T7" fmla="*/ 2147483646 h 469"/>
                <a:gd name="T8" fmla="*/ 2147483646 w 477"/>
                <a:gd name="T9" fmla="*/ 0 h 4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469"/>
                <a:gd name="T17" fmla="*/ 477 w 477"/>
                <a:gd name="T18" fmla="*/ 469 h 4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469">
                  <a:moveTo>
                    <a:pt x="397" y="0"/>
                  </a:moveTo>
                  <a:lnTo>
                    <a:pt x="476" y="75"/>
                  </a:lnTo>
                  <a:lnTo>
                    <a:pt x="74" y="468"/>
                  </a:lnTo>
                  <a:lnTo>
                    <a:pt x="0" y="391"/>
                  </a:lnTo>
                  <a:lnTo>
                    <a:pt x="397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xmlns="" id="{AF95D99E-9961-4BD2-8FB7-E903E8A4F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1896" y="4348745"/>
              <a:ext cx="1282610" cy="475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4">
              <a:extLst>
                <a:ext uri="{FF2B5EF4-FFF2-40B4-BE49-F238E27FC236}">
                  <a16:creationId xmlns:a16="http://schemas.microsoft.com/office/drawing/2014/main" xmlns="" id="{EBF051F2-1D9F-4D81-B011-0F8878D5FA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2717" y="4558114"/>
              <a:ext cx="123669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5">
              <a:extLst>
                <a:ext uri="{FF2B5EF4-FFF2-40B4-BE49-F238E27FC236}">
                  <a16:creationId xmlns:a16="http://schemas.microsoft.com/office/drawing/2014/main" xmlns="" id="{EA166A73-8C5D-4EEE-9E78-74F54647F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778" y="4769069"/>
              <a:ext cx="101629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6">
              <a:extLst>
                <a:ext uri="{FF2B5EF4-FFF2-40B4-BE49-F238E27FC236}">
                  <a16:creationId xmlns:a16="http://schemas.microsoft.com/office/drawing/2014/main" xmlns="" id="{653BC58A-8C91-4520-85FF-E90262424B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2071" y="4283714"/>
              <a:ext cx="612224" cy="61224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7">
              <a:extLst>
                <a:ext uri="{FF2B5EF4-FFF2-40B4-BE49-F238E27FC236}">
                  <a16:creationId xmlns:a16="http://schemas.microsoft.com/office/drawing/2014/main" xmlns="" id="{B49A8B6A-3503-46C7-9FA8-807CB74A7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4315" y="4775413"/>
              <a:ext cx="177545" cy="618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8">
              <a:extLst>
                <a:ext uri="{FF2B5EF4-FFF2-40B4-BE49-F238E27FC236}">
                  <a16:creationId xmlns:a16="http://schemas.microsoft.com/office/drawing/2014/main" xmlns="" id="{75699E89-8705-49B4-808A-BD00E6D02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9097" y="4348745"/>
              <a:ext cx="169893" cy="555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49">
              <a:extLst>
                <a:ext uri="{FF2B5EF4-FFF2-40B4-BE49-F238E27FC236}">
                  <a16:creationId xmlns:a16="http://schemas.microsoft.com/office/drawing/2014/main" xmlns="" id="{07728956-8B8D-4689-A2E9-877E9ACC1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599" y="4705624"/>
              <a:ext cx="42856" cy="2046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0">
              <a:extLst>
                <a:ext uri="{FF2B5EF4-FFF2-40B4-BE49-F238E27FC236}">
                  <a16:creationId xmlns:a16="http://schemas.microsoft.com/office/drawing/2014/main" xmlns="" id="{CB5BDC21-D12D-436F-BE23-F97D4007D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075" y="4301161"/>
              <a:ext cx="65815" cy="1744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1">
              <a:extLst>
                <a:ext uri="{FF2B5EF4-FFF2-40B4-BE49-F238E27FC236}">
                  <a16:creationId xmlns:a16="http://schemas.microsoft.com/office/drawing/2014/main" xmlns="" id="{A6737CAB-DE49-47D3-A55A-B026B08E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3484" y="3103636"/>
              <a:ext cx="0" cy="119435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2">
              <a:extLst>
                <a:ext uri="{FF2B5EF4-FFF2-40B4-BE49-F238E27FC236}">
                  <a16:creationId xmlns:a16="http://schemas.microsoft.com/office/drawing/2014/main" xmlns="" id="{59B8FA48-9B93-4785-AAD4-6895B792FC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1089" y="2873647"/>
              <a:ext cx="146627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xmlns="" id="{C4CDEF9D-5901-4781-93F1-CAFF9B0149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8834" y="2708690"/>
              <a:ext cx="936703" cy="16495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4">
              <a:extLst>
                <a:ext uri="{FF2B5EF4-FFF2-40B4-BE49-F238E27FC236}">
                  <a16:creationId xmlns:a16="http://schemas.microsoft.com/office/drawing/2014/main" xmlns="" id="{31509559-166D-4833-8566-AEB7977A0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28018" y="2873647"/>
              <a:ext cx="1319344" cy="22998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57">
              <a:extLst>
                <a:ext uri="{FF2B5EF4-FFF2-40B4-BE49-F238E27FC236}">
                  <a16:creationId xmlns:a16="http://schemas.microsoft.com/office/drawing/2014/main" xmlns="" id="{6F965D5A-451A-4D4B-83B4-D2B2DF694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9651" y="2689656"/>
              <a:ext cx="0" cy="34419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8">
              <a:extLst>
                <a:ext uri="{FF2B5EF4-FFF2-40B4-BE49-F238E27FC236}">
                  <a16:creationId xmlns:a16="http://schemas.microsoft.com/office/drawing/2014/main" xmlns="" id="{874AB325-6355-4418-8CEA-1D6578E94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5478" y="5164014"/>
              <a:ext cx="2477978" cy="4044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59">
              <a:extLst>
                <a:ext uri="{FF2B5EF4-FFF2-40B4-BE49-F238E27FC236}">
                  <a16:creationId xmlns:a16="http://schemas.microsoft.com/office/drawing/2014/main" xmlns="" id="{7695A139-27B3-47BD-ABB4-F55662265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4621" y="5227459"/>
              <a:ext cx="0" cy="2236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xmlns="" id="{746A4268-A6D5-4616-BEDF-C2E0C0785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64" y="4995885"/>
              <a:ext cx="673447" cy="716929"/>
            </a:xfrm>
            <a:custGeom>
              <a:avLst/>
              <a:gdLst>
                <a:gd name="T0" fmla="*/ 0 w 440"/>
                <a:gd name="T1" fmla="*/ 2147483646 h 452"/>
                <a:gd name="T2" fmla="*/ 2147483646 w 440"/>
                <a:gd name="T3" fmla="*/ 0 h 452"/>
                <a:gd name="T4" fmla="*/ 2147483646 w 440"/>
                <a:gd name="T5" fmla="*/ 2147483646 h 452"/>
                <a:gd name="T6" fmla="*/ 2147483646 w 440"/>
                <a:gd name="T7" fmla="*/ 2147483646 h 452"/>
                <a:gd name="T8" fmla="*/ 2147483646 w 440"/>
                <a:gd name="T9" fmla="*/ 2147483646 h 452"/>
                <a:gd name="T10" fmla="*/ 2147483646 w 440"/>
                <a:gd name="T11" fmla="*/ 2147483646 h 452"/>
                <a:gd name="T12" fmla="*/ 2147483646 w 440"/>
                <a:gd name="T13" fmla="*/ 2147483646 h 452"/>
                <a:gd name="T14" fmla="*/ 2147483646 w 440"/>
                <a:gd name="T15" fmla="*/ 2147483646 h 452"/>
                <a:gd name="T16" fmla="*/ 2147483646 w 440"/>
                <a:gd name="T17" fmla="*/ 2147483646 h 452"/>
                <a:gd name="T18" fmla="*/ 2147483646 w 440"/>
                <a:gd name="T19" fmla="*/ 2147483646 h 452"/>
                <a:gd name="T20" fmla="*/ 2147483646 w 440"/>
                <a:gd name="T21" fmla="*/ 2147483646 h 452"/>
                <a:gd name="T22" fmla="*/ 0 w 440"/>
                <a:gd name="T23" fmla="*/ 2147483646 h 4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0"/>
                <a:gd name="T37" fmla="*/ 0 h 452"/>
                <a:gd name="T38" fmla="*/ 440 w 440"/>
                <a:gd name="T39" fmla="*/ 452 h 4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0" h="452">
                  <a:moveTo>
                    <a:pt x="0" y="84"/>
                  </a:moveTo>
                  <a:lnTo>
                    <a:pt x="88" y="0"/>
                  </a:lnTo>
                  <a:lnTo>
                    <a:pt x="439" y="377"/>
                  </a:lnTo>
                  <a:lnTo>
                    <a:pt x="338" y="451"/>
                  </a:lnTo>
                  <a:lnTo>
                    <a:pt x="327" y="407"/>
                  </a:lnTo>
                  <a:lnTo>
                    <a:pt x="301" y="354"/>
                  </a:lnTo>
                  <a:lnTo>
                    <a:pt x="249" y="265"/>
                  </a:lnTo>
                  <a:lnTo>
                    <a:pt x="212" y="226"/>
                  </a:lnTo>
                  <a:lnTo>
                    <a:pt x="153" y="168"/>
                  </a:lnTo>
                  <a:lnTo>
                    <a:pt x="116" y="140"/>
                  </a:lnTo>
                  <a:lnTo>
                    <a:pt x="45" y="105"/>
                  </a:lnTo>
                  <a:lnTo>
                    <a:pt x="0" y="84"/>
                  </a:lnTo>
                </a:path>
              </a:pathLst>
            </a:custGeom>
            <a:solidFill>
              <a:srgbClr val="CCFFFF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1">
              <a:extLst>
                <a:ext uri="{FF2B5EF4-FFF2-40B4-BE49-F238E27FC236}">
                  <a16:creationId xmlns:a16="http://schemas.microsoft.com/office/drawing/2014/main" xmlns="" id="{80CB74F8-CF50-4123-B89E-963B5B904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1304" y="5386072"/>
              <a:ext cx="0" cy="7423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2">
              <a:extLst>
                <a:ext uri="{FF2B5EF4-FFF2-40B4-BE49-F238E27FC236}">
                  <a16:creationId xmlns:a16="http://schemas.microsoft.com/office/drawing/2014/main" xmlns="" id="{8760FDF0-3928-4AD3-B47B-6FF23DE12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5803" y="5173531"/>
              <a:ext cx="264787" cy="96119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3">
              <a:extLst>
                <a:ext uri="{FF2B5EF4-FFF2-40B4-BE49-F238E27FC236}">
                  <a16:creationId xmlns:a16="http://schemas.microsoft.com/office/drawing/2014/main" xmlns="" id="{21E0354C-6920-424F-B0F9-92FBDF1E55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7427" y="5687436"/>
              <a:ext cx="154586" cy="447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4">
              <a:extLst>
                <a:ext uri="{FF2B5EF4-FFF2-40B4-BE49-F238E27FC236}">
                  <a16:creationId xmlns:a16="http://schemas.microsoft.com/office/drawing/2014/main" xmlns="" id="{A85C9479-D26A-4C1F-98BD-419F90F01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0017" y="4623145"/>
              <a:ext cx="1242816" cy="47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65">
              <a:extLst>
                <a:ext uri="{FF2B5EF4-FFF2-40B4-BE49-F238E27FC236}">
                  <a16:creationId xmlns:a16="http://schemas.microsoft.com/office/drawing/2014/main" xmlns="" id="{8DF508C8-6FE3-4F70-A170-69ACDF2CB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4295" y="4410604"/>
              <a:ext cx="81885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66">
              <a:extLst>
                <a:ext uri="{FF2B5EF4-FFF2-40B4-BE49-F238E27FC236}">
                  <a16:creationId xmlns:a16="http://schemas.microsoft.com/office/drawing/2014/main" xmlns="" id="{62DF0402-D113-439B-9019-09CCADDBC9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1044" y="4824583"/>
              <a:ext cx="1679025" cy="317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xmlns="" id="{0AE04529-E8A6-445A-A160-3572C5616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89" y="4294817"/>
              <a:ext cx="595389" cy="601143"/>
            </a:xfrm>
            <a:custGeom>
              <a:avLst/>
              <a:gdLst>
                <a:gd name="T0" fmla="*/ 2147483646 w 389"/>
                <a:gd name="T1" fmla="*/ 0 h 379"/>
                <a:gd name="T2" fmla="*/ 2147483646 w 389"/>
                <a:gd name="T3" fmla="*/ 2147483646 h 379"/>
                <a:gd name="T4" fmla="*/ 2147483646 w 389"/>
                <a:gd name="T5" fmla="*/ 2147483646 h 379"/>
                <a:gd name="T6" fmla="*/ 0 w 389"/>
                <a:gd name="T7" fmla="*/ 2147483646 h 379"/>
                <a:gd name="T8" fmla="*/ 2147483646 w 389"/>
                <a:gd name="T9" fmla="*/ 0 h 3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9"/>
                <a:gd name="T16" fmla="*/ 0 h 379"/>
                <a:gd name="T17" fmla="*/ 389 w 389"/>
                <a:gd name="T18" fmla="*/ 379 h 3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9" h="379">
                  <a:moveTo>
                    <a:pt x="42" y="0"/>
                  </a:moveTo>
                  <a:lnTo>
                    <a:pt x="388" y="337"/>
                  </a:lnTo>
                  <a:lnTo>
                    <a:pt x="350" y="378"/>
                  </a:lnTo>
                  <a:lnTo>
                    <a:pt x="0" y="35"/>
                  </a:lnTo>
                  <a:lnTo>
                    <a:pt x="42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8">
              <a:extLst>
                <a:ext uri="{FF2B5EF4-FFF2-40B4-BE49-F238E27FC236}">
                  <a16:creationId xmlns:a16="http://schemas.microsoft.com/office/drawing/2014/main" xmlns="" id="{ED402264-C8BD-4E00-A916-4FCFF81360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5894" y="5379727"/>
              <a:ext cx="2958574" cy="63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xmlns="" id="{CA5C8412-4D16-403B-8F72-2B7DD3EF2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437" y="5024435"/>
              <a:ext cx="682630" cy="729618"/>
            </a:xfrm>
            <a:custGeom>
              <a:avLst/>
              <a:gdLst>
                <a:gd name="T0" fmla="*/ 2147483646 w 446"/>
                <a:gd name="T1" fmla="*/ 2147483646 h 460"/>
                <a:gd name="T2" fmla="*/ 2147483646 w 446"/>
                <a:gd name="T3" fmla="*/ 2147483646 h 460"/>
                <a:gd name="T4" fmla="*/ 0 w 446"/>
                <a:gd name="T5" fmla="*/ 2147483646 h 460"/>
                <a:gd name="T6" fmla="*/ 2147483646 w 446"/>
                <a:gd name="T7" fmla="*/ 0 h 460"/>
                <a:gd name="T8" fmla="*/ 2147483646 w 446"/>
                <a:gd name="T9" fmla="*/ 2147483646 h 460"/>
                <a:gd name="T10" fmla="*/ 2147483646 w 446"/>
                <a:gd name="T11" fmla="*/ 2147483646 h 460"/>
                <a:gd name="T12" fmla="*/ 2147483646 w 446"/>
                <a:gd name="T13" fmla="*/ 2147483646 h 460"/>
                <a:gd name="T14" fmla="*/ 2147483646 w 446"/>
                <a:gd name="T15" fmla="*/ 2147483646 h 460"/>
                <a:gd name="T16" fmla="*/ 2147483646 w 446"/>
                <a:gd name="T17" fmla="*/ 2147483646 h 460"/>
                <a:gd name="T18" fmla="*/ 2147483646 w 446"/>
                <a:gd name="T19" fmla="*/ 2147483646 h 460"/>
                <a:gd name="T20" fmla="*/ 2147483646 w 446"/>
                <a:gd name="T21" fmla="*/ 2147483646 h 460"/>
                <a:gd name="T22" fmla="*/ 2147483646 w 446"/>
                <a:gd name="T23" fmla="*/ 2147483646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6"/>
                <a:gd name="T37" fmla="*/ 0 h 460"/>
                <a:gd name="T38" fmla="*/ 446 w 446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6" h="460">
                  <a:moveTo>
                    <a:pt x="445" y="373"/>
                  </a:moveTo>
                  <a:lnTo>
                    <a:pt x="358" y="459"/>
                  </a:lnTo>
                  <a:lnTo>
                    <a:pt x="0" y="84"/>
                  </a:lnTo>
                  <a:lnTo>
                    <a:pt x="89" y="0"/>
                  </a:lnTo>
                  <a:lnTo>
                    <a:pt x="112" y="55"/>
                  </a:lnTo>
                  <a:lnTo>
                    <a:pt x="137" y="107"/>
                  </a:lnTo>
                  <a:lnTo>
                    <a:pt x="183" y="178"/>
                  </a:lnTo>
                  <a:lnTo>
                    <a:pt x="225" y="227"/>
                  </a:lnTo>
                  <a:lnTo>
                    <a:pt x="273" y="275"/>
                  </a:lnTo>
                  <a:lnTo>
                    <a:pt x="328" y="316"/>
                  </a:lnTo>
                  <a:lnTo>
                    <a:pt x="394" y="353"/>
                  </a:lnTo>
                  <a:lnTo>
                    <a:pt x="445" y="373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0">
              <a:extLst>
                <a:ext uri="{FF2B5EF4-FFF2-40B4-BE49-F238E27FC236}">
                  <a16:creationId xmlns:a16="http://schemas.microsoft.com/office/drawing/2014/main" xmlns="" id="{AEA47A41-A3BD-46B0-A8D3-0DB02C2C1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043" y="5091052"/>
              <a:ext cx="3339684" cy="58052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71">
              <a:extLst>
                <a:ext uri="{FF2B5EF4-FFF2-40B4-BE49-F238E27FC236}">
                  <a16:creationId xmlns:a16="http://schemas.microsoft.com/office/drawing/2014/main" xmlns="" id="{27DA7EA3-2CAD-40B1-A330-9A84990A7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26" y="6518566"/>
              <a:ext cx="1507602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>
                  <a:latin typeface="Arial" panose="020B0604020202020204" pitchFamily="34" charset="0"/>
                  <a:ea typeface="平成明朝" charset="-128"/>
                </a:rPr>
                <a:t>Interferometer</a:t>
              </a:r>
              <a:endParaRPr kumimoji="1"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平成明朝" charset="-128"/>
              </a:endParaRPr>
            </a:p>
          </p:txBody>
        </p:sp>
        <p:sp>
          <p:nvSpPr>
            <p:cNvPr id="85" name="Line 83">
              <a:extLst>
                <a:ext uri="{FF2B5EF4-FFF2-40B4-BE49-F238E27FC236}">
                  <a16:creationId xmlns:a16="http://schemas.microsoft.com/office/drawing/2014/main" xmlns="" id="{005B3671-FEE1-47A7-A1F0-CD3D9E345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524" y="5189392"/>
              <a:ext cx="102853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84">
              <a:extLst>
                <a:ext uri="{FF2B5EF4-FFF2-40B4-BE49-F238E27FC236}">
                  <a16:creationId xmlns:a16="http://schemas.microsoft.com/office/drawing/2014/main" xmlns="" id="{F32192B7-B23F-42F2-8786-7DE9141CB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0423" y="6079210"/>
              <a:ext cx="1322405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Fixed mirror</a:t>
              </a:r>
              <a:endParaRPr kumimoji="1" lang="en-US" altLang="ja-JP" sz="160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endParaRPr>
            </a:p>
          </p:txBody>
        </p:sp>
        <p:sp>
          <p:nvSpPr>
            <p:cNvPr id="87" name="Rectangle 85">
              <a:extLst>
                <a:ext uri="{FF2B5EF4-FFF2-40B4-BE49-F238E27FC236}">
                  <a16:creationId xmlns:a16="http://schemas.microsoft.com/office/drawing/2014/main" xmlns="" id="{D499F4F3-DB40-45C2-8B72-1934C366A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15" y="3871321"/>
              <a:ext cx="1594845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Movable mirror</a:t>
              </a:r>
              <a:endParaRPr kumimoji="1" lang="en-US" altLang="ja-JP" sz="1600" dirty="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endParaRPr>
            </a:p>
          </p:txBody>
        </p:sp>
        <p:sp>
          <p:nvSpPr>
            <p:cNvPr id="88" name="Rectangle 86">
              <a:extLst>
                <a:ext uri="{FF2B5EF4-FFF2-40B4-BE49-F238E27FC236}">
                  <a16:creationId xmlns:a16="http://schemas.microsoft.com/office/drawing/2014/main" xmlns="" id="{E362F0E2-E40D-469B-9EF4-54D9E5C74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4030" y="4455016"/>
              <a:ext cx="1744840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Sample chamber</a:t>
              </a:r>
              <a:endParaRPr kumimoji="1" lang="en-US" altLang="ja-JP" sz="160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endParaRPr>
            </a:p>
          </p:txBody>
        </p:sp>
        <p:sp>
          <p:nvSpPr>
            <p:cNvPr id="89" name="Oval 87">
              <a:extLst>
                <a:ext uri="{FF2B5EF4-FFF2-40B4-BE49-F238E27FC236}">
                  <a16:creationId xmlns:a16="http://schemas.microsoft.com/office/drawing/2014/main" xmlns="" id="{7E613A47-8BC9-42DB-AD31-FE0ED0BF3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11" y="2397809"/>
              <a:ext cx="685691" cy="710585"/>
            </a:xfrm>
            <a:prstGeom prst="ellipse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4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Light</a:t>
              </a:r>
            </a:p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4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 source</a:t>
              </a:r>
              <a:r>
                <a:rPr kumimoji="1" lang="en-US" altLang="ja-JP" sz="1500">
                  <a:solidFill>
                    <a:srgbClr val="000000"/>
                  </a:solidFill>
                  <a:latin typeface="Times New Roman" panose="02020603050405020304" pitchFamily="18" charset="0"/>
                  <a:ea typeface="平成明朝" charset="-128"/>
                </a:rPr>
                <a:t> </a:t>
              </a:r>
            </a:p>
          </p:txBody>
        </p:sp>
        <p:sp>
          <p:nvSpPr>
            <p:cNvPr id="91" name="Rectangle 89">
              <a:extLst>
                <a:ext uri="{FF2B5EF4-FFF2-40B4-BE49-F238E27FC236}">
                  <a16:creationId xmlns:a16="http://schemas.microsoft.com/office/drawing/2014/main" xmlns="" id="{8F0EA7E6-AD3F-4F6B-850D-F408ABD5D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8566" y="6128379"/>
              <a:ext cx="1053026" cy="558317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Detector</a:t>
              </a:r>
              <a:endParaRPr kumimoji="1" lang="en-US" altLang="ja-JP" sz="2400" b="1">
                <a:solidFill>
                  <a:srgbClr val="000000"/>
                </a:solidFill>
                <a:latin typeface="Times New Roman" panose="02020603050405020304" pitchFamily="18" charset="0"/>
                <a:ea typeface="平成明朝" charset="-128"/>
              </a:endParaRPr>
            </a:p>
          </p:txBody>
        </p:sp>
        <p:sp>
          <p:nvSpPr>
            <p:cNvPr id="93" name="Line 91">
              <a:extLst>
                <a:ext uri="{FF2B5EF4-FFF2-40B4-BE49-F238E27FC236}">
                  <a16:creationId xmlns:a16="http://schemas.microsoft.com/office/drawing/2014/main" xmlns="" id="{55E4EE2D-814F-4970-9109-5D49F982C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131" y="3818979"/>
              <a:ext cx="73467" cy="4568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92">
              <a:extLst>
                <a:ext uri="{FF2B5EF4-FFF2-40B4-BE49-F238E27FC236}">
                  <a16:creationId xmlns:a16="http://schemas.microsoft.com/office/drawing/2014/main" xmlns="" id="{47EA6562-D3ED-4859-BD4C-F4C5DC91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290" y="3665125"/>
              <a:ext cx="1420361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Beam splitter</a:t>
              </a:r>
            </a:p>
          </p:txBody>
        </p:sp>
        <p:sp>
          <p:nvSpPr>
            <p:cNvPr id="95" name="Line 93">
              <a:extLst>
                <a:ext uri="{FF2B5EF4-FFF2-40B4-BE49-F238E27FC236}">
                  <a16:creationId xmlns:a16="http://schemas.microsoft.com/office/drawing/2014/main" xmlns="" id="{F7C945E1-06EC-48EA-A975-0A6735B2F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598" y="3818979"/>
              <a:ext cx="14693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xmlns="" id="{47F55626-DCBF-4629-BD56-4622F61FF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62" y="2499321"/>
              <a:ext cx="727017" cy="702655"/>
            </a:xfrm>
            <a:custGeom>
              <a:avLst/>
              <a:gdLst>
                <a:gd name="T0" fmla="*/ 0 w 474"/>
                <a:gd name="T1" fmla="*/ 2147483646 h 443"/>
                <a:gd name="T2" fmla="*/ 2147483646 w 474"/>
                <a:gd name="T3" fmla="*/ 0 h 443"/>
                <a:gd name="T4" fmla="*/ 2147483646 w 474"/>
                <a:gd name="T5" fmla="*/ 2147483646 h 443"/>
                <a:gd name="T6" fmla="*/ 2147483646 w 474"/>
                <a:gd name="T7" fmla="*/ 2147483646 h 443"/>
                <a:gd name="T8" fmla="*/ 2147483646 w 474"/>
                <a:gd name="T9" fmla="*/ 2147483646 h 443"/>
                <a:gd name="T10" fmla="*/ 2147483646 w 474"/>
                <a:gd name="T11" fmla="*/ 2147483646 h 443"/>
                <a:gd name="T12" fmla="*/ 2147483646 w 474"/>
                <a:gd name="T13" fmla="*/ 2147483646 h 443"/>
                <a:gd name="T14" fmla="*/ 2147483646 w 474"/>
                <a:gd name="T15" fmla="*/ 2147483646 h 443"/>
                <a:gd name="T16" fmla="*/ 2147483646 w 474"/>
                <a:gd name="T17" fmla="*/ 2147483646 h 443"/>
                <a:gd name="T18" fmla="*/ 0 w 474"/>
                <a:gd name="T19" fmla="*/ 2147483646 h 4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4"/>
                <a:gd name="T31" fmla="*/ 0 h 443"/>
                <a:gd name="T32" fmla="*/ 474 w 474"/>
                <a:gd name="T33" fmla="*/ 443 h 4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4" h="443">
                  <a:moveTo>
                    <a:pt x="0" y="79"/>
                  </a:moveTo>
                  <a:lnTo>
                    <a:pt x="78" y="0"/>
                  </a:lnTo>
                  <a:lnTo>
                    <a:pt x="473" y="361"/>
                  </a:lnTo>
                  <a:lnTo>
                    <a:pt x="386" y="442"/>
                  </a:lnTo>
                  <a:lnTo>
                    <a:pt x="343" y="369"/>
                  </a:lnTo>
                  <a:lnTo>
                    <a:pt x="281" y="296"/>
                  </a:lnTo>
                  <a:lnTo>
                    <a:pt x="216" y="225"/>
                  </a:lnTo>
                  <a:lnTo>
                    <a:pt x="158" y="176"/>
                  </a:lnTo>
                  <a:lnTo>
                    <a:pt x="91" y="135"/>
                  </a:lnTo>
                  <a:lnTo>
                    <a:pt x="0" y="79"/>
                  </a:lnTo>
                </a:path>
              </a:pathLst>
            </a:custGeom>
            <a:solidFill>
              <a:srgbClr val="CCFFFF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E9320A-1A8B-4B1B-8162-52268B2F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9440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8A838987-E17A-48C0-8486-4D9DB00D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739" y="2610494"/>
            <a:ext cx="1415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fi-FI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??????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108BBB56-7BA0-416A-9840-C949C3416C60}"/>
              </a:ext>
            </a:extLst>
          </p:cNvPr>
          <p:cNvCxnSpPr>
            <a:cxnSpLocks/>
          </p:cNvCxnSpPr>
          <p:nvPr/>
        </p:nvCxnSpPr>
        <p:spPr>
          <a:xfrm>
            <a:off x="3629486" y="3337106"/>
            <a:ext cx="12944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D6024-243D-46A7-9A21-0AD3BCCABF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528" y="2027418"/>
            <a:ext cx="2876550" cy="2619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192954C-8F2D-47DC-837F-22E924AC40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4172" y="2195811"/>
            <a:ext cx="3562628" cy="22825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B1EBF6-95C0-49E7-81CC-AC2CD8F6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4734F4D4-60E1-4398-B29B-9CAF78F1A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FT-IR Spectroscopy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31BA1E9-E100-4545-B548-D29B9BE4FA49}"/>
              </a:ext>
            </a:extLst>
          </p:cNvPr>
          <p:cNvSpPr/>
          <p:nvPr/>
        </p:nvSpPr>
        <p:spPr>
          <a:xfrm>
            <a:off x="1034575" y="1623171"/>
            <a:ext cx="1924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Interferogram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D2EBE7-CD64-4800-BA6B-4921BF5A914A}"/>
              </a:ext>
            </a:extLst>
          </p:cNvPr>
          <p:cNvSpPr/>
          <p:nvPr/>
        </p:nvSpPr>
        <p:spPr>
          <a:xfrm>
            <a:off x="6442712" y="1772471"/>
            <a:ext cx="1388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Spectrum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5109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C061FD9-52FC-4CC2-8C4A-0DF08BAFC61D}"/>
              </a:ext>
            </a:extLst>
          </p:cNvPr>
          <p:cNvCxnSpPr>
            <a:cxnSpLocks/>
          </p:cNvCxnSpPr>
          <p:nvPr/>
        </p:nvCxnSpPr>
        <p:spPr>
          <a:xfrm>
            <a:off x="2530617" y="2789560"/>
            <a:ext cx="0" cy="21030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55BE185-8DD4-4B1E-97D6-3CC114C28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Fourier Transform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5E46ABC9-BF0B-45E6-8BF2-2DB1E9CA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398" y="828368"/>
            <a:ext cx="257651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054A6152-9ADC-4001-97F8-2B6B4BC1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356" y="3849328"/>
            <a:ext cx="31676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Fourier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(1768-1830)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295400-FA4B-4692-8AC3-79688AFE2DE3}"/>
              </a:ext>
            </a:extLst>
          </p:cNvPr>
          <p:cNvSpPr txBox="1"/>
          <p:nvPr/>
        </p:nvSpPr>
        <p:spPr>
          <a:xfrm>
            <a:off x="5815013" y="4323998"/>
            <a:ext cx="325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Mathematician + Physicist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DEDB1D-81FA-421C-8249-DE73FB523E99}"/>
              </a:ext>
            </a:extLst>
          </p:cNvPr>
          <p:cNvSpPr txBox="1"/>
          <p:nvPr/>
        </p:nvSpPr>
        <p:spPr>
          <a:xfrm>
            <a:off x="5368413" y="4798668"/>
            <a:ext cx="42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“Fourier” Transform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1B9D68-8B0D-4FD4-BCCD-D34EB99F774C}"/>
              </a:ext>
            </a:extLst>
          </p:cNvPr>
          <p:cNvSpPr txBox="1"/>
          <p:nvPr/>
        </p:nvSpPr>
        <p:spPr>
          <a:xfrm>
            <a:off x="5368412" y="5198778"/>
            <a:ext cx="422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Discovered:</a:t>
            </a:r>
          </a:p>
          <a:p>
            <a:pPr algn="ctr"/>
            <a:r>
              <a:rPr lang="en-US" sz="2000" dirty="0"/>
              <a:t>the Green House effect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48A6687-F795-46C8-B04B-CD7075F3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57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D2EDEC8-B979-4AE4-BD94-3AC640656FA9}"/>
              </a:ext>
            </a:extLst>
          </p:cNvPr>
          <p:cNvGrpSpPr/>
          <p:nvPr/>
        </p:nvGrpSpPr>
        <p:grpSpPr>
          <a:xfrm>
            <a:off x="1188129" y="1038826"/>
            <a:ext cx="2576513" cy="1691698"/>
            <a:chOff x="114072" y="2135017"/>
            <a:chExt cx="3411538" cy="2239962"/>
          </a:xfrm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xmlns="" id="{B4C8C2EC-ED99-4A27-BD20-F4CD5CE74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072" y="2503317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endParaRPr lang="ar-SA" altLang="en-US" sz="1800" b="1">
                <a:solidFill>
                  <a:srgbClr val="CC00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5">
              <a:extLst>
                <a:ext uri="{FF2B5EF4-FFF2-40B4-BE49-F238E27FC236}">
                  <a16:creationId xmlns:a16="http://schemas.microsoft.com/office/drawing/2014/main" xmlns="" id="{48D2A725-EBE4-4E89-A315-4D5D20EA0F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086967228"/>
                </p:ext>
              </p:extLst>
            </p:nvPr>
          </p:nvGraphicFramePr>
          <p:xfrm>
            <a:off x="495072" y="2257254"/>
            <a:ext cx="2901950" cy="1855788"/>
          </p:xfrm>
          <a:graphic>
            <a:graphicData uri="http://schemas.openxmlformats.org/presentationml/2006/ole">
              <p:oleObj spid="_x0000_s216115" name="Chart" r:id="rId4" imgW="5276888" imgH="3114561" progId="Excel.Chart.8">
                <p:embed/>
              </p:oleObj>
            </a:graphicData>
          </a:graphic>
        </p:graphicFrame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FCCF1EA3-8A42-4F91-8DA5-D84D14516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985" y="4079704"/>
              <a:ext cx="309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0B98DBA1-4174-404F-BEC0-9CC3DACB7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2860" y="2135017"/>
              <a:ext cx="1587" cy="2087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xmlns="" id="{87D2D904-97C3-4559-B318-FDA934CFE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7786" y="4008267"/>
              <a:ext cx="1098549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fi-FI" altLang="en-US" sz="1800" dirty="0">
                  <a:solidFill>
                    <a:srgbClr val="CC00CC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OPD / cm</a:t>
              </a: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884FEF12-309C-4C0B-8492-EB842BD7E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94696" y="2947022"/>
              <a:ext cx="984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fi-FI" altLang="en-US" sz="1800">
                  <a:solidFill>
                    <a:srgbClr val="CC00CC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Intensity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BBB67FE-C6E8-4A6C-9935-A49EFAE87E61}"/>
              </a:ext>
            </a:extLst>
          </p:cNvPr>
          <p:cNvGrpSpPr/>
          <p:nvPr/>
        </p:nvGrpSpPr>
        <p:grpSpPr>
          <a:xfrm>
            <a:off x="1237951" y="4892572"/>
            <a:ext cx="2576513" cy="1733648"/>
            <a:chOff x="5524272" y="2135017"/>
            <a:chExt cx="3328988" cy="2239962"/>
          </a:xfrm>
        </p:grpSpPr>
        <p:graphicFrame>
          <p:nvGraphicFramePr>
            <p:cNvPr id="19" name="Object 6">
              <a:extLst>
                <a:ext uri="{FF2B5EF4-FFF2-40B4-BE49-F238E27FC236}">
                  <a16:creationId xmlns:a16="http://schemas.microsoft.com/office/drawing/2014/main" xmlns="" id="{236DC097-7AEA-49AC-9622-46AA2CF77D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482480475"/>
                </p:ext>
              </p:extLst>
            </p:nvPr>
          </p:nvGraphicFramePr>
          <p:xfrm>
            <a:off x="5829072" y="2257254"/>
            <a:ext cx="2990850" cy="1912938"/>
          </p:xfrm>
          <a:graphic>
            <a:graphicData uri="http://schemas.openxmlformats.org/presentationml/2006/ole">
              <p:oleObj spid="_x0000_s216116" name="Chart" r:id="rId5" imgW="5276888" imgH="3114561" progId="Excel.Chart.8">
                <p:embed/>
              </p:oleObj>
            </a:graphicData>
          </a:graphic>
        </p:graphicFrame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xmlns="" id="{74811759-0F23-4344-9B79-3036F3A7A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215504" y="3023222"/>
              <a:ext cx="984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fi-FI" altLang="en-US" sz="1800">
                  <a:solidFill>
                    <a:srgbClr val="CC00CC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Intensity</a:t>
              </a:r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xmlns="" id="{81B63793-0AAB-4E31-AC80-94F082399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7635" y="4079704"/>
              <a:ext cx="3095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xmlns="" id="{8E64B87E-7D21-4180-82E0-4586A3159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00510" y="2135017"/>
              <a:ext cx="1587" cy="2087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9">
              <a:extLst>
                <a:ext uri="{FF2B5EF4-FFF2-40B4-BE49-F238E27FC236}">
                  <a16:creationId xmlns:a16="http://schemas.microsoft.com/office/drawing/2014/main" xmlns="" id="{B456C63C-F9E9-4A5E-8CDE-9E19057F1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185" y="4008266"/>
              <a:ext cx="2057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fi-FI" altLang="en-US" sz="1800" dirty="0">
                  <a:solidFill>
                    <a:srgbClr val="CC00CC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Wave number / cm</a:t>
              </a:r>
              <a:r>
                <a:rPr lang="fi-FI" altLang="en-US" sz="1800" baseline="30000" dirty="0">
                  <a:solidFill>
                    <a:srgbClr val="CC00CC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-1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729CA66-9067-4A20-AC40-A6F006B864DA}"/>
              </a:ext>
            </a:extLst>
          </p:cNvPr>
          <p:cNvSpPr/>
          <p:nvPr/>
        </p:nvSpPr>
        <p:spPr>
          <a:xfrm>
            <a:off x="3684570" y="1530296"/>
            <a:ext cx="1371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Time Domain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8954E91-8528-4B5F-8508-DEEFB612590F}"/>
              </a:ext>
            </a:extLst>
          </p:cNvPr>
          <p:cNvSpPr/>
          <p:nvPr/>
        </p:nvSpPr>
        <p:spPr>
          <a:xfrm>
            <a:off x="3612899" y="5411073"/>
            <a:ext cx="175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Frequency Domain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BB419A-5D81-47AF-8D82-23A98EE6164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4267" y="3367321"/>
            <a:ext cx="3350344" cy="7852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88092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55BE185-8DD4-4B1E-97D6-3CC114C28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Fourier Transform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5E46ABC9-BF0B-45E6-8BF2-2DB1E9CA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398" y="828368"/>
            <a:ext cx="257651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054A6152-9ADC-4001-97F8-2B6B4BC1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356" y="3849328"/>
            <a:ext cx="31676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Joseph Fourier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(1768-1830)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295400-FA4B-4692-8AC3-79688AFE2DE3}"/>
              </a:ext>
            </a:extLst>
          </p:cNvPr>
          <p:cNvSpPr txBox="1"/>
          <p:nvPr/>
        </p:nvSpPr>
        <p:spPr>
          <a:xfrm>
            <a:off x="5815013" y="4323998"/>
            <a:ext cx="325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Mathematician + Physicist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DEDB1D-81FA-421C-8249-DE73FB523E99}"/>
              </a:ext>
            </a:extLst>
          </p:cNvPr>
          <p:cNvSpPr txBox="1"/>
          <p:nvPr/>
        </p:nvSpPr>
        <p:spPr>
          <a:xfrm>
            <a:off x="5368413" y="4798668"/>
            <a:ext cx="422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“Fourier” Transform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1B9D68-8B0D-4FD4-BCCD-D34EB99F774C}"/>
              </a:ext>
            </a:extLst>
          </p:cNvPr>
          <p:cNvSpPr txBox="1"/>
          <p:nvPr/>
        </p:nvSpPr>
        <p:spPr>
          <a:xfrm>
            <a:off x="5368412" y="5198778"/>
            <a:ext cx="422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Discovered:</a:t>
            </a:r>
          </a:p>
          <a:p>
            <a:pPr algn="ctr"/>
            <a:r>
              <a:rPr lang="en-US" sz="2000" dirty="0"/>
              <a:t>the Green House effect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48A6687-F795-46C8-B04B-CD7075F3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xmlns="" id="{09A2D74D-9D8F-4497-BDA5-E7700D64769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662112"/>
            <a:ext cx="5213555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800" dirty="0"/>
              <a:t>IR spectroscopy</a:t>
            </a:r>
          </a:p>
          <a:p>
            <a:pPr>
              <a:spcAft>
                <a:spcPts val="1200"/>
              </a:spcAft>
            </a:pPr>
            <a:r>
              <a:rPr lang="en-US" altLang="en-US" sz="2800" dirty="0"/>
              <a:t>X-ray diffraction</a:t>
            </a:r>
          </a:p>
          <a:p>
            <a:pPr>
              <a:spcAft>
                <a:spcPts val="1200"/>
              </a:spcAft>
            </a:pPr>
            <a:r>
              <a:rPr lang="en-US" altLang="en-US" sz="2800" dirty="0"/>
              <a:t>Electron microscopy </a:t>
            </a:r>
          </a:p>
          <a:p>
            <a:pPr>
              <a:spcAft>
                <a:spcPts val="1200"/>
              </a:spcAft>
            </a:pPr>
            <a:r>
              <a:rPr lang="en-US" altLang="en-US" sz="2800" dirty="0"/>
              <a:t>NMR spectroscopy</a:t>
            </a:r>
          </a:p>
          <a:p>
            <a:pPr>
              <a:spcAft>
                <a:spcPts val="1200"/>
              </a:spcAft>
            </a:pPr>
            <a:r>
              <a:rPr lang="en-US" altLang="en-US" sz="2800" dirty="0"/>
              <a:t>Fluorescence spectroscopy</a:t>
            </a:r>
          </a:p>
          <a:p>
            <a:pPr>
              <a:spcAft>
                <a:spcPts val="1200"/>
              </a:spcAft>
            </a:pPr>
            <a:r>
              <a:rPr lang="en-US" altLang="en-US" sz="2800" dirty="0"/>
              <a:t>Image processing</a:t>
            </a:r>
          </a:p>
        </p:txBody>
      </p:sp>
    </p:spTree>
    <p:extLst>
      <p:ext uri="{BB962C8B-B14F-4D97-AF65-F5344CB8AC3E}">
        <p14:creationId xmlns:p14="http://schemas.microsoft.com/office/powerpoint/2010/main" xmlns="" val="8625790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F35082-544D-4ABE-AAB9-823C6082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6BF6B4A-2A1E-40CF-89CE-590A12831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Fourier Transform</a:t>
            </a:r>
          </a:p>
        </p:txBody>
      </p:sp>
      <p:pic>
        <p:nvPicPr>
          <p:cNvPr id="6" name="Picture 4" descr="a6">
            <a:extLst>
              <a:ext uri="{FF2B5EF4-FFF2-40B4-BE49-F238E27FC236}">
                <a16:creationId xmlns:a16="http://schemas.microsoft.com/office/drawing/2014/main" xmlns="" id="{3800A04D-CAD2-4179-A26A-358B055B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57" y="1304136"/>
            <a:ext cx="24384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2">
            <a:extLst>
              <a:ext uri="{FF2B5EF4-FFF2-40B4-BE49-F238E27FC236}">
                <a16:creationId xmlns:a16="http://schemas.microsoft.com/office/drawing/2014/main" xmlns="" id="{FC025353-F0DB-478C-86B1-810B7382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057" y="1331123"/>
            <a:ext cx="2514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a4">
            <a:extLst>
              <a:ext uri="{FF2B5EF4-FFF2-40B4-BE49-F238E27FC236}">
                <a16:creationId xmlns:a16="http://schemas.microsoft.com/office/drawing/2014/main" xmlns="" id="{914F8E29-C1D5-43D6-9DFC-BBA05FEA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657" y="1329536"/>
            <a:ext cx="25146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E02DC4DA-9ADC-4F49-9E41-B762BA17C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857" y="2093123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= </a:t>
            </a:r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A941E918-10E5-45AA-A0F2-05A5FA1F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657" y="2169323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+</a:t>
            </a:r>
            <a:endParaRPr lang="en-US" altLang="en-US" sz="2400">
              <a:solidFill>
                <a:srgbClr val="FF33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 descr="a5">
            <a:extLst>
              <a:ext uri="{FF2B5EF4-FFF2-40B4-BE49-F238E27FC236}">
                <a16:creationId xmlns:a16="http://schemas.microsoft.com/office/drawing/2014/main" xmlns="" id="{21F2C377-BF05-4972-B84A-C456F19F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289996"/>
            <a:ext cx="2990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F6177E-BCF1-457D-9700-C95402C4A9B7}"/>
              </a:ext>
            </a:extLst>
          </p:cNvPr>
          <p:cNvSpPr/>
          <p:nvPr/>
        </p:nvSpPr>
        <p:spPr>
          <a:xfrm>
            <a:off x="569038" y="841925"/>
            <a:ext cx="1924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Interferogram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A75A310-0D27-4547-AA9F-152B7E2167F9}"/>
              </a:ext>
            </a:extLst>
          </p:cNvPr>
          <p:cNvSpPr/>
          <p:nvPr/>
        </p:nvSpPr>
        <p:spPr>
          <a:xfrm>
            <a:off x="4599009" y="867871"/>
            <a:ext cx="2638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Contributing Waves</a:t>
            </a:r>
            <a:endParaRPr lang="en-US" sz="2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AA466C0-9A66-44BA-932D-915B73B2D302}"/>
              </a:ext>
            </a:extLst>
          </p:cNvPr>
          <p:cNvCxnSpPr>
            <a:cxnSpLocks/>
          </p:cNvCxnSpPr>
          <p:nvPr/>
        </p:nvCxnSpPr>
        <p:spPr>
          <a:xfrm>
            <a:off x="4920343" y="3077033"/>
            <a:ext cx="585702" cy="17144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76FC53B-47B6-4D65-8416-F170FC481996}"/>
              </a:ext>
            </a:extLst>
          </p:cNvPr>
          <p:cNvCxnSpPr>
            <a:cxnSpLocks/>
          </p:cNvCxnSpPr>
          <p:nvPr/>
        </p:nvCxnSpPr>
        <p:spPr>
          <a:xfrm flipH="1">
            <a:off x="6705600" y="3020152"/>
            <a:ext cx="1092824" cy="24093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902E0B4-EFB4-45D6-A378-23B0A1FE09B4}"/>
              </a:ext>
            </a:extLst>
          </p:cNvPr>
          <p:cNvCxnSpPr>
            <a:cxnSpLocks/>
          </p:cNvCxnSpPr>
          <p:nvPr/>
        </p:nvCxnSpPr>
        <p:spPr>
          <a:xfrm>
            <a:off x="1531257" y="4113822"/>
            <a:ext cx="0" cy="10114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891E85-8DA7-45A7-9486-13CC9D100150}"/>
              </a:ext>
            </a:extLst>
          </p:cNvPr>
          <p:cNvSpPr/>
          <p:nvPr/>
        </p:nvSpPr>
        <p:spPr>
          <a:xfrm>
            <a:off x="-86350" y="3551302"/>
            <a:ext cx="3238744" cy="38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Time Domain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2EEED7-2190-45B0-B218-39E54A0747FE}"/>
              </a:ext>
            </a:extLst>
          </p:cNvPr>
          <p:cNvSpPr/>
          <p:nvPr/>
        </p:nvSpPr>
        <p:spPr>
          <a:xfrm>
            <a:off x="75522" y="5342421"/>
            <a:ext cx="2911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Frequency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38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s://www2.chemistry.msu.edu/faculty/reusch/virttxtjml/spectrpy/Images/meallyol.gif">
            <a:extLst>
              <a:ext uri="{FF2B5EF4-FFF2-40B4-BE49-F238E27FC236}">
                <a16:creationId xmlns:a16="http://schemas.microsoft.com/office/drawing/2014/main" xmlns="" id="{6B048BCE-54C0-4588-B74D-8FA9BD1C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25" y="2663824"/>
            <a:ext cx="7608385" cy="37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AutoShape 4" descr="data:image/jpeg;base64,/9j/4AAQSkZJRgABAQAAAQABAAD/2wCEAAkGBhQREBIREBAREhUQFxgWFxYXFRQXHhYWGhQbGhQVFxkZHSYgGhskGhMSHzsiIycpLCwtFyIyNTAqNSYuLCkBCQoKDgwOGg8PGiokHyQpLC0wNSksNC01LTQtNSw1KjIwLiwqLDQsLC8pLDUtLywuKTAtKSkpKS0qKTQ1KSktL//AABEIAM0A9gMBIgACEQEDEQH/xAAbAAEAAgMBAQAAAAAAAAAAAAAABQYDBAcBAv/EAD8QAAICAQMCBQIEAwYEBQUAAAECAAMRBBIhBTEGE0FRYSJxBxQygSNSkTNCYnKCoVOS8PFDY7HR4RYkg6LB/8QAGgEBAAIDAQAAAAAAAAAAAAAAAAIDAQQFBv/EAC0RAQACAQIEAwcFAQAAAAAAAAABAhEDIQQSMVFBYfATIjJxgcHxBZGh0eEz/9oADAMBAAIRAxEAPwDuMREBEjdZ11UyFrtt2nBNaggEdxuYgEj2BOPWe9K69VqcitiGT9SMNrL84PcfIyJHmjOMrp0NSK8/LOEjERJKSIiAiRGp8SInK1X2L/OiDafkFiNw+RkTb6Z1erUKWpfdg4YEEFT7Mp5BkYtEzjK62hqVrzTWcev2bkREkpIiICIiAiIgIiIGLU6ha0Z3OFQEn7D/ANTIrWDVMu9bEp9QgQOR8Mx4J+wH3PeZ/EtDPpbRWCWG1wB3Oxw5UfJCkfvIWrxYj1A7hyJVe0ROJdDhtG1qc9Iid8TmM9sfv9m34f8AErWWtptQqraAWVlyFsUd+CThhkcZOe/pLFOddBc6jqdbIOKQ7OfYFGRR+5b/AGPtOizGjabV37pfqWjXR1YisYzWJmO07/n6kREuc0iIgIiICIiAml1m816a51/UlbsPghSc/t3m7PGUEEEZB7iYneEqTFbRMonTa6vyFVcYCgAfGJT79Ts6jpmq4ZrVQ49Vc7XB+MEn9h7SR1vgzUVkjSXIaz2SwsCn+EMAdwHzg/fvPPD3ho13Ne91eou052tUh/s8rzycHzNrAjcACG+Qw1bc9sRjo7+jPDaNbXi+eaJxHjOe/bznou8THReHUMpyD/2IIPIIORg8jEyTbefmMbSSK8T37NOSf0s9at/kaxQw+xBI/eSs0OrBXQ0FPMNwI2Zxx6sSP0gZHPfOMc4kbfDK3QmI1KzPSJYtRr0av07Sp9C1G3qiivtajhx8AblJ+xAH+o+8106Pc11mm0usovNAHmZLg1k5wr7Qy7uCcZzgcgcZs/hfwmNKWtsfzLrBgsBgKuc7VHfuBknvgdpr+/e0ZjGHYieH4fRvy3i3NExER59+2OqwxETacEiIgIiICIiAiIgJA9Q8E6W5y7VsrMctsdkDH1JAOM/OJPRI2rFusLdLW1NKc6dpifKURouk16cEaNVBQ4dA2d/GcMSSQ+CCCfQ+2MSen1Addy/bHYgjuCPQiReu8Pg6ka2nK3onlkbmCWpnISwDvjLYbnaWzg9pmqt35tpBDqdtlbYByB+lvQOARhuxBHJUgxjl6MzedWffnfvP3/v1ElEx0Xh13L9vYgjuCPQiZJJVMTE4ljvvCKzucKgJJ9gBkyK1Tapl3o1dIPIQpvbHpvOcZ+AOPc95n8R0M+ltFYJbbuAH97aQ20fJ24/eQtHixHqB3DtKr2iJxLe4bRtanPSInfE5jOPz9m10LxM1lx02oVVtwSrLkLYB3GCSQwHOMnIz7SxTm/SrDqOp0mvtUWdyPRdhXn7lgP3nSJjRtNonPdP9R0K6OpXljGaxMx2nf8kREuc0iIgJD6zoC/mPztKqNSEFZJJxZWCT5bexyeHAyMDuMqZiIEZRduzdSDnOLajgHcAMgjOBYBjnOGGOcFWEhTcHUMpyD/0QQexByMHtia9ug/irajbG7PxkWJ6Kw9wTkHuOfQkGD6hUbuojTNZbVV+XN+KrHqa6zzPLYl6yHxWor4BH9qM5wJjCc2zG/VParV7cKo3O/wClf/VmPooyOf2GSQJoszBjVU2658Gy0jitfQ4/rtT7k+pP30GtfJ+i86ggvWbjt3N5djKFYgYYpgrn1Kk9yZuaLRLUu1cnJyzHksx7sx9Sf/jgACME22xH19dvXyx9N6VXp1YVIF8xt7t62OQA1jn+8x2jmbkRMoEREBERAREQEREBERAREQE0tboiWFtJC2qMc/psXv5b49OThu6kkjILK27ECNqt35tqBV1O2ypsA5A/S3oGAIw3Ygjkggjeo1Addy/+xBHcEehHtPoVDcWwNxABOBkgZIBPsNzf1Mq/VqVu6imnvZkqbTtairY9XnWiwK5YoQX8tPLwucfxM44BGMJzbMYlYtVqsYRBuduw9APVm9lH+/YSB6l4M0pDW3FkPLWOrlAx7klRwP2GfvJLw4ajQDRc96AuotclmYJYy43kA2BcFQxzkDOWzk6vSk1Gosst1dS11I+dNXnLFRwLbh2DZG5Rn6d3I3AERmkW+Jbp8RfR/wCUzHy9dH14c6MtOXrrNKN+ms5LEf8AEtJyS59Fz9IPuTiciJKIiIxCm97XtzWnM+ZERMokREBESN1/VHD+Tp6xbbt3HLbFrUkhS7YJ5KtgAEnaew5gSUjNX0qnVj/7ihLFRjs3qcgjhmAZQVJO4cHBGPeVTrfjHVabK6uio1McM9QZ9q+oap/7RccHDKcdsniXfQ2o1VbVMGrZVKMDkFCBtIPqMY5gQ/T+oDT6s6BwiKyeZpNqqimtcLbQAABurOGwP7li/wApMn5UfxI6S19FB0z+XrKr0fSt/wCYM71b/B5YsJ9ML69j89Y6j1KhfMB0T4GSgruH3Ac2f77f2gXCJB+EvFaa+kuqmuyptltROSj4z3/vKRyGwM+wIIE5AREQEREBERAREQEREBERAREjOodSfzPI0yK9u3cxckJWpJClsckkq2FHfaclfUJMmR+o6dXqQRqKa7UDfSlte4ccbirgjOd2GA7GU/r/AIn12kz+YSi2o43GhCrquecLazq/GRtO3IP6geZdul6qq2iqzTlTU6K1ZUYGwj6cD04xx6QIirqv5bXLo7SBXqk3aU4ACtWoFum49l22L8M4/uiWGVP8SejfmtLXVW5r1PnVtpXGcpcpLb8jsAgtJPsOATgHF1deo0oLF1lLsoGV/LgIxA543Fxn/NAuMSt+CvF419bh08u/TkLagORyDtdD/K2G78gqRzjJskBERAREQEpFXiAafqOtqt4NjV2Ln1rNCKpHxuSwfcGXeQHirwXRrwvm767K87LayA6g915BDKcDgg/GDzApvjnr9b1NyO0sv4V1sOkaTeCMq7Ln/hta7VftsKftiQ2g/BikWBtXqrtUqnIrIVFb4fGSw+AQD68cToiIAAAAAOAB6D0AgVHxx1A6a/Rak/2atbUx/lawIayfb+zdc+7Aes0uteLq3qP1DtLpr9BXfW9VyLZXYMMrDIIlJs/BjRls+drAmf7Lzhtx7bihfH+rPzAi/wAHVazU9Q1C58pvKrB9GsXezY+Qti/886lNTpfSqtNUlGnrWuusYVV9PUn3JJJJJ5JOTNuAiIgIiICIiAiIgIiICIiAlFv6/wDlOp6qu3gXiq2sn1QVLWcfZ63/AK/MvUiPEfhajX1hNQhJQko6kq6E9yrDtnjIOQcDIOIFE8a+Jq2qbkdpZfwq0zp0nTCwEF/MsUH0R7nev+qsp/eaOh/B3RpYHtfU6kKchLnQpn03KiLuHwcg+ol6AgVD8QNW2nbSasZNdFjLZ/hFigK5+Nyhf/yCRvVfG1b1E7hyJfr6FdWR1V1cFWVgCGBGCCDwQR6SmW/g909n3bL1X/hrfaE+2M7gPgEQIH8IK2t1eu1QBFW1KQfRnDFmA/ygr/zzqs1un9Or09SU0VrXXWMKijAA/wC+Tn1JmzAREQE+d4zjIzPqVrrPhtnsstRm3WlNu0J/CsU1mu8mxv7pqGVQDcCAVJGSFj8we4/r/wBe4/rG8dsj/r/sf6Sq67wCj+aFetBYHA/hbigbS10LzuGdpqD+nPtjM+x4HG/f5lYPmeZkVYOfzx1PDbu+GavPyT64gWQ6ldwXeu4gkDIyQpAY49gSB+89ruB9xyRyMZx6jPcfMqa+APoQNbUWUbWPkH+JizTsrMDYfqxpFU+h3cAYwd/SeFfLuDq9RTe7eWaQdubN6Gs7sIwJILYOQF4GIE7ZqVUgM6gsQoBIGSc4A9zwf6Ty3VIilndVVQSSSAAB3JPtITV+Fd95u8xRmxbNhTeMqhQ92yCVYj6cLwDtzknQX8PwKvK82vb+XFQ/g8rZ5RraxcWYCtncVIJyT9XPAWbU9QSsoGbHmNsXgn6tjPyR2+lGOT//AGZVuByORg45GM8DtnuOQJXrPB+7Id6WBtezmgZKsLsVud/1BW1LbeBgDGCTmax8B8c3IThgCac4Yppl3jL/AKs6Tdn3f45C2hv9p7K94U6XZUbWtrCF8D0zgM5Ckixw4HmHDHaxzyO2LDAREQEREBERAREQPGbHJOJ5vGcZGZo9c6WdRV5YZVyQSSm/IHcYyCD8g5Eg7PCLqF22MzE04dVUeU1a4a762JG5N6FV4O/sMs0C1eYPcf19+0bx7iVa/wACKbHdXqTdv2jyR9GTpymDuHK/lO/H6/THPyvgIAki1FJI5SoKw+vUMSp3cHGr25/8sd84AWj80m7bvXcQWxkZwDgnHtkgT2u4N7jkjkYzg4JGfTjOfYgysHwNuCbnpJG0vig7XK6iq3O1rGIz5G05J/Vn0wdrpvhXybg4etkBchDSPoLX32Kaju+g41TITg5CjG3mBOvqVUgM6gsdoBIGWwTge5wCcewnluqRRlnVQPUkDucD/cgfeV3qHgzzWsPnKPMcsFNe8Luqvrbu+eRqc4B25TIA3NPm3wQCTh6sYQqDSTsddm7biwDy2NYJTGcsTu5gWHUa9EatGODaxReCfqCM5BI4H0ox5mVLgfcckcjGce2e447yr6zwObajW91R+qwh/I+oq9V9aeYd/wBbL+ZY7uM7ewyTPp/BebBb5le5bPMH8LnP5xdQQG38Z2smf8RPwQtAbPaJXvBnSH09TC2tUZhXk4AY7KwgBxY4ICooDZyeSRnkoFiiIgIiICIiAiIgIiICIiAiIgIiICIiAiIgIiICIiAiIgIiICIiAiIgIiY79QqKzucKoyT8QMkSOQ3W85FCnsNoazHuc/Sn+XDfcdpjr0WpXUK35pXo24at6l37sn61sTA9hgqfXmBKxEjL+ju+o81tVeE27RShVFzkEuSBvLcfzYA9O+Qk4ke+ktr5qtL4/wDDtIIPwHA3Kfk7h8esy0dTrZVO4KWyNrEBgQcMpGe4II49oZiJno24iIYIiICIiAiIgIiICIiAiIgInmZoMbLmIVmqrUldwA32EcNt3D6UByM4yecYABYJCYdVqhWpZs+gAHJJJwqgepJIEj+oeHFtrZBfq6i2Prr1FoYYYHgsWHpjkHvNbxHaaa9M7Mziq1d7EDJzWyhm2gD9TL2AGT2kbTiMrtDT9pqRXv6/l9a/qWqQbxRTt/lLsW/cgYB/Y/czZ6D19NUjEAo9Zw6HupPY59VODg/B7EYmjreuoydx2kF4JYvr73UfQKsN7bi42D+i2SnnxeIic5dOOFi/D3tavLNd8/ac+sriet0+lqtjuVywH3K5A/ebOn1KWLurdXHupBH9RMiqAAAMAcAe0ius9JsfbZpbFpuV0LErkW1qctTZ8EcbsErnjuc7DjJaIiBF32edc1O5lStVL7SVLM2cLkcgAAHjvuHoCDX+v9IFP8TTsa2XB4OQSDkblPDcgd5m8SmzS3nVIpaqxQLMc7GXgMf8JXAz6Fee4lc6j4o/MYrpBsd+Aq8k/sJqal43ier0XBcNqW5b6c+5jft55/3w8l/8O9W/M6au4gAtkMB2DKSrY+Mg/sRJKQHhzpluk01dZAs7s6jAZWYlmCnswGcc47dz2k1p9UrglTnHBHIIPswPIP3mxSZ5Yz1cbiaVjUtOn8OZx8vBliJ82WBQWYgAdyTgD7mTazR6zrTWigHabXWsN/LnJZhn1Cq2PnE0+o9GoNZHloc9yRkn5ZjyT8medc0r6urbSuzYQ6O+Rll7AL3weRuOO+QDKnqvEF6fw7aLlftjYxz/AJSAQ33GZral4id42dnhOGvesezti0TvGd/L14fVLeD+pMmofRsxZNpevJzswQGQf4fqBA9MH3lzlN8E9CtFj6vUKULLsRD3CkgszD0J2qAO/fPeXKT0c8u7X/Upp7eeTfaM47+PruRES5ziIiAiIgIiICIiAkf1TVYaqoMVNxOWHcIoy2Pk5UfG7PpJCQfirp9joltAzZQSwX+dSMOo+eFP+nHrIXzFdl/DRW2pEWnH9+H8tfrXh+gqSEAbvu53Z993fPzmYvBfWnsNuntYu1GCrnksjZGGPqQR39QR9zXNZ4wJHllXD9thUhs+23vmTPgzpltHmam+pgbwAAOWRQScsnfknsMkYGQOZrVvE3jl+ruavD30+FtGvO+3LnrnPh9PXRc5j1GnWxGR1DK4wQeQQe4M9qtDAMpDA9iDkGLrQqszdlBJ+wGTNt56MxO3VTU8AV2PZtvvStXKhQVbgAbsMwJ4bcOc/plo6R0arS1+XSu0ZySTks3qzH1PEydOqK1IG/URub/Mx3P/APsxmzIU0613iG3xPGa2r7lrZiPWfMiIljSIiICY6tMqklUVSe+ABn74mSIZzJMGo0aud3KsOzrwR8Z9R8HI+JnnxdcEUsxwqjJPsB3METMTmFTrsu1H5y4699KNJbZWgxV5aLUik2XhlywbJY/UoCEY2n6jZxpVZg7Hf6rnGF9io7Z+eTz3kZqfCunvY23VfXZtLgO21yv6PMRSEuxgY3q3AA7DEyeHOteetldmFv0rmq9RxhwMrYoPOyxSrj4bHcGCLTHRLxEQwREQEREBERAREQEREBERAREQPMT2IgatuhGS9Z8tz3I7N/nXs334PsRIPUa3Vah9VVp/yqrpdtTC1LG861qUtZQVdfKTbbWNxDnJPHH1WaQGq8N+bZdbVqdTpvzGFtWvyx5m1dm/+JWxR9oC70Iyqr7AjGEpvMpyhiVUsu1iASuc4OORn1wfWfcjOga1HrNSL5baVvIevJOwoBs5PJVkKOCe6sM85Ek5lEiIgIiICInhgQ+t65Zl10un881nDsbBWgYd0DYYsw9cKQOxIIIkFpPHHmaqrS6un8qzN9J3sy2P/cVbF2FSTkbWXDZxnPDfHg7xMo0aVucWV5WwHv5m4+bn5378/OZSfxM6iti/w+bMjZjvvz9G353Y/eB2+Ujr3Tr6+r6fU6Dy2e2pk1dTsUVqVP8ABtYhThg7Mo4JPYcBiLrVnaN3fAz9/WUrWdc/K9VvW3gX1VNWT6qu4Mo+zlj/AKx7wHU/GGr0TbtTpqbav73klw6j1IDkh/tlZb+n69L6kupcPXaoZWHqCMj7fY9pzzxn4irepuQeJMfhFW46VSXyA72ugP8Aw2uYqfsclh8MIFziIgIiICIiAiIgIiICIiAiIgJHdT65XQdpFljkbhXWhdtucbjjhRkEZYgHBkjKl4X60jfmi/8AaNqLg+e/0WNWi/ZURB+3zA+6/GtWosXTAW0W2HG21UUkdzt3bks7cqG3bckDiWitAoAUAADAA4AA7ATkn4m3oay6nayfUrDgqy8qwPoQQD+06h0XVtbpqLXGGsqrdh7MyAsP6kwKp4sN2i6jpNdpqnuXVEaXU0pyzqAz03KOxav+Lkn+7xwORu63x+tDD8zo9XSh/wDEIqcL8stbs2PsDPdd1cVdVC2Hj8svl592tfzcfJ8un+gml4w6lW9TZx2gXLS6pLUWyt1dLAGVlIIZSMggjuMTLOf/AIL6hm0V6kkpVqbFr+FKI7AfG93P7mdAgIiICIiBTPEv4apqbWv0976W2zl9qh0c/wAzJkYbtyCM+oJ5mDw1+FdenvXU6m99XbWc15UIiN6OEyxLD0JJA7gZAMvUQEh/EvhWjX1hL1bKHKWIdr1k9yrfPGQQQcDIOBJiIHPdL+DOn3htRqdTqEB/s2KKp+HKKCR8AidAqqCqFUBVUAAAAAADAAA7DE+ogIiICIiAiIgIiICIiAiIgIiICUHxV4Bva99V062tGt5tpsLKrNjHmIyg7WIAyCME85Bzm/RA5R0z8LdVqbVbqdlS0qcmmtmc2YP6WYgBVPrjJI447zqwE9iBX/F/hBdeiYsam6kk12qM7c43Ky5G5DhcjI7AgjEozfhZ1C1tl+t061+rItjMR8KwAB/1HHzOsxAj+g9Dq0enr01CkJWOMnJYk5ZmPqxJJJ+ZIREBERAREQI/qnWk05rFgbFpwGx9IOQAC3YMd3A7ttIGTgHQfxWo2OarQj1taMKj7kDUAPlHJAA1IJ+nsrHso3TN2kRyrOisU/SSASOQeD6cqp+6j2E16+hadQFXT0qFzgCtBjLKxxgcfUiHj1RT6CBH/wD1hUWCKjs7bdigplwaXtDIS2GXbU+HBKkjGeDjXu8cIE80VXeWu4521/xAulbUYUGwFfoCnkdzjjkiabo9BGDRVjg42L6DA9PYkfvFnR6GBDUUsGLEg1oclk2MTkckp9J9xx2gaKeKFLKgpu3F2QjCHBW4Vk8NggEhjjOF5MmpEajwzS1yW7dpQ5wq1gbt24tkruVicZKsM4Gc4kvAREQEREBERAREQEREBERAREQEREDT6x1H8vQ920v5YB2ggZ5A7n7yIPjJQVVq9pdmrB3jAsS+uh1c4+kb7lwcHcPQEgGwW0q4KuoYHuCAQfuDMdmhrbfurQ+Zw+VU7wBgBuOePeBWafFxzqlbOamrYAFAVR0owqnBWzDW2ZYdvp/mE2K/GYPmA0MCjKo+sEHN19QJwMj6tK/of1L84nW6dUeTVWc5/uL64z6f4F/5R7TW13QKbV2sirghvpVRkjPDAghh9bHDAjJz3wYG5pLi9aOyMhdQxRu6kjJU/I7TLMen061oqIAqoAqgegAwB/SZICIiB//Z"/>
          <p:cNvSpPr>
            <a:spLocks noChangeAspect="1" noChangeArrowheads="1"/>
          </p:cNvSpPr>
          <p:nvPr/>
        </p:nvSpPr>
        <p:spPr bwMode="auto">
          <a:xfrm>
            <a:off x="155575" y="-936625"/>
            <a:ext cx="2343150" cy="195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2239954-E581-4CEB-8F86-2A0EA8E19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IR Spectroscopy According to Org </a:t>
            </a:r>
            <a:r>
              <a:rPr lang="en-US" sz="3200" b="1" u="sng" dirty="0" err="1">
                <a:solidFill>
                  <a:schemeClr val="tx2"/>
                </a:solidFill>
              </a:rPr>
              <a:t>Chem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2D0B9B-8DC6-4BD1-A8D2-541AB7B4A0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58" y="1335087"/>
            <a:ext cx="7574283" cy="9112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71B97E5-8C0B-48F0-8260-DA1F98D35AB7}"/>
              </a:ext>
            </a:extLst>
          </p:cNvPr>
          <p:cNvSpPr/>
          <p:nvPr/>
        </p:nvSpPr>
        <p:spPr>
          <a:xfrm>
            <a:off x="4838700" y="1367631"/>
            <a:ext cx="1819275" cy="9794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3C24B2C-958B-4B78-97B0-12D98EF6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2044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F35082-544D-4ABE-AAB9-823C6082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6BF6B4A-2A1E-40CF-89CE-590A12831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Fourier Transform</a:t>
            </a:r>
          </a:p>
        </p:txBody>
      </p:sp>
      <p:pic>
        <p:nvPicPr>
          <p:cNvPr id="17" name="Picture 2" descr="Image result for fourier transform">
            <a:extLst>
              <a:ext uri="{FF2B5EF4-FFF2-40B4-BE49-F238E27FC236}">
                <a16:creationId xmlns:a16="http://schemas.microsoft.com/office/drawing/2014/main" xmlns="" id="{4BDF67DF-A201-45F2-AB17-BFFD2DB3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782" y="1149804"/>
            <a:ext cx="7420436" cy="430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8875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B897B3-E7BB-4014-8E4F-F1E5009D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08641C4D-4E13-4386-8316-D4DF0C690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Fourier Transform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E228B0-394C-43EC-8D65-E4B2AD7705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5430" y="917575"/>
            <a:ext cx="2182951" cy="5676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8460EB-1E31-4D0A-AD29-0C74CC1D1D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7192" y="1033687"/>
            <a:ext cx="2105902" cy="567644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89322D8-D632-41FC-A3B6-583DBF5881FD}"/>
              </a:ext>
            </a:extLst>
          </p:cNvPr>
          <p:cNvCxnSpPr>
            <a:cxnSpLocks/>
          </p:cNvCxnSpPr>
          <p:nvPr/>
        </p:nvCxnSpPr>
        <p:spPr>
          <a:xfrm>
            <a:off x="3870622" y="3718475"/>
            <a:ext cx="140275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73D152-9805-4673-8280-483F7F5BD69D}"/>
              </a:ext>
            </a:extLst>
          </p:cNvPr>
          <p:cNvSpPr txBox="1"/>
          <p:nvPr/>
        </p:nvSpPr>
        <p:spPr>
          <a:xfrm>
            <a:off x="4134005" y="2948581"/>
            <a:ext cx="1033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xmlns="" val="10055736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B897B3-E7BB-4014-8E4F-F1E5009D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F587871-99EE-4AE0-A7E5-99EF5E7B3BA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08641C4D-4E13-4386-8316-D4DF0C690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Fourier Transform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89322D8-D632-41FC-A3B6-583DBF5881FD}"/>
              </a:ext>
            </a:extLst>
          </p:cNvPr>
          <p:cNvCxnSpPr>
            <a:cxnSpLocks/>
          </p:cNvCxnSpPr>
          <p:nvPr/>
        </p:nvCxnSpPr>
        <p:spPr>
          <a:xfrm>
            <a:off x="4019757" y="2341885"/>
            <a:ext cx="140275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73D152-9805-4673-8280-483F7F5BD69D}"/>
              </a:ext>
            </a:extLst>
          </p:cNvPr>
          <p:cNvSpPr txBox="1"/>
          <p:nvPr/>
        </p:nvSpPr>
        <p:spPr>
          <a:xfrm>
            <a:off x="4389431" y="1695554"/>
            <a:ext cx="103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FT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E1279CE-18CE-4BDC-8C3D-3F1AB13C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0" t="6476" r="9428" b="11046"/>
          <a:stretch>
            <a:fillRect/>
          </a:stretch>
        </p:blipFill>
        <p:spPr bwMode="auto">
          <a:xfrm>
            <a:off x="5559655" y="1326402"/>
            <a:ext cx="2437034" cy="191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0C5214C7-CBBB-4F2C-9B64-7ECBAF19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259" y="1348927"/>
            <a:ext cx="2484363" cy="18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86D4DA-AE99-4727-A2D9-266996F09E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726" y="4302831"/>
            <a:ext cx="1651656" cy="1672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27E909-74C9-4392-983B-76B3DAA25E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7854" y="4286320"/>
            <a:ext cx="1651656" cy="161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ADCE32-F5D6-4A1D-A309-5CCFE77C0E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4457" y="4286320"/>
            <a:ext cx="1637864" cy="1624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18E2AC-A410-4AE6-A47A-6289ECBAF6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60031" y="4320802"/>
            <a:ext cx="1672346" cy="158959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5DF9DE7-6512-4445-B045-003D07DA2718}"/>
              </a:ext>
            </a:extLst>
          </p:cNvPr>
          <p:cNvCxnSpPr>
            <a:cxnSpLocks/>
          </p:cNvCxnSpPr>
          <p:nvPr/>
        </p:nvCxnSpPr>
        <p:spPr>
          <a:xfrm>
            <a:off x="1886157" y="5166782"/>
            <a:ext cx="68169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C711B45-CAED-48A8-A0CE-71ACED8346F1}"/>
              </a:ext>
            </a:extLst>
          </p:cNvPr>
          <p:cNvCxnSpPr>
            <a:cxnSpLocks/>
          </p:cNvCxnSpPr>
          <p:nvPr/>
        </p:nvCxnSpPr>
        <p:spPr>
          <a:xfrm>
            <a:off x="6778172" y="5139314"/>
            <a:ext cx="68169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0AB4918-4902-4A15-8E29-5692458E4A33}"/>
              </a:ext>
            </a:extLst>
          </p:cNvPr>
          <p:cNvCxnSpPr>
            <a:cxnSpLocks/>
          </p:cNvCxnSpPr>
          <p:nvPr/>
        </p:nvCxnSpPr>
        <p:spPr>
          <a:xfrm>
            <a:off x="4380285" y="5146653"/>
            <a:ext cx="68169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DC6EF4-C797-4BC5-A808-FEF970553E4F}"/>
              </a:ext>
            </a:extLst>
          </p:cNvPr>
          <p:cNvSpPr txBox="1"/>
          <p:nvPr/>
        </p:nvSpPr>
        <p:spPr>
          <a:xfrm>
            <a:off x="1886157" y="4596243"/>
            <a:ext cx="103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4224C1B-15D1-47A0-BDDC-365ED1DFA3AB}"/>
              </a:ext>
            </a:extLst>
          </p:cNvPr>
          <p:cNvSpPr txBox="1"/>
          <p:nvPr/>
        </p:nvSpPr>
        <p:spPr>
          <a:xfrm>
            <a:off x="6732641" y="4558551"/>
            <a:ext cx="103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iFT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9D1EDA2-C7D2-4622-953B-5A90772C6FF4}"/>
              </a:ext>
            </a:extLst>
          </p:cNvPr>
          <p:cNvSpPr txBox="1"/>
          <p:nvPr/>
        </p:nvSpPr>
        <p:spPr>
          <a:xfrm>
            <a:off x="4075934" y="4492983"/>
            <a:ext cx="122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Long pass filter</a:t>
            </a:r>
          </a:p>
        </p:txBody>
      </p:sp>
    </p:spTree>
    <p:extLst>
      <p:ext uri="{BB962C8B-B14F-4D97-AF65-F5344CB8AC3E}">
        <p14:creationId xmlns:p14="http://schemas.microsoft.com/office/powerpoint/2010/main" xmlns="" val="347608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E66EB7CF-401B-4A02-A6EB-CE8DD243C5B7}"/>
              </a:ext>
            </a:extLst>
          </p:cNvPr>
          <p:cNvSpPr/>
          <p:nvPr/>
        </p:nvSpPr>
        <p:spPr>
          <a:xfrm>
            <a:off x="8338457" y="3069771"/>
            <a:ext cx="734084" cy="3084286"/>
          </a:xfrm>
          <a:custGeom>
            <a:avLst/>
            <a:gdLst>
              <a:gd name="connsiteX0" fmla="*/ 529771 w 734084"/>
              <a:gd name="connsiteY0" fmla="*/ 0 h 3084286"/>
              <a:gd name="connsiteX1" fmla="*/ 732971 w 734084"/>
              <a:gd name="connsiteY1" fmla="*/ 783772 h 3084286"/>
              <a:gd name="connsiteX2" fmla="*/ 449943 w 734084"/>
              <a:gd name="connsiteY2" fmla="*/ 1371600 h 3084286"/>
              <a:gd name="connsiteX3" fmla="*/ 522514 w 734084"/>
              <a:gd name="connsiteY3" fmla="*/ 1828800 h 3084286"/>
              <a:gd name="connsiteX4" fmla="*/ 435428 w 734084"/>
              <a:gd name="connsiteY4" fmla="*/ 2213429 h 3084286"/>
              <a:gd name="connsiteX5" fmla="*/ 573314 w 734084"/>
              <a:gd name="connsiteY5" fmla="*/ 2764972 h 3084286"/>
              <a:gd name="connsiteX6" fmla="*/ 0 w 734084"/>
              <a:gd name="connsiteY6" fmla="*/ 3084286 h 3084286"/>
              <a:gd name="connsiteX7" fmla="*/ 0 w 734084"/>
              <a:gd name="connsiteY7" fmla="*/ 3084286 h 308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084" h="3084286">
                <a:moveTo>
                  <a:pt x="529771" y="0"/>
                </a:moveTo>
                <a:cubicBezTo>
                  <a:pt x="638023" y="277586"/>
                  <a:pt x="746276" y="555172"/>
                  <a:pt x="732971" y="783772"/>
                </a:cubicBezTo>
                <a:cubicBezTo>
                  <a:pt x="719666" y="1012372"/>
                  <a:pt x="485019" y="1197429"/>
                  <a:pt x="449943" y="1371600"/>
                </a:cubicBezTo>
                <a:cubicBezTo>
                  <a:pt x="414867" y="1545771"/>
                  <a:pt x="524933" y="1688495"/>
                  <a:pt x="522514" y="1828800"/>
                </a:cubicBezTo>
                <a:cubicBezTo>
                  <a:pt x="520095" y="1969105"/>
                  <a:pt x="426961" y="2057400"/>
                  <a:pt x="435428" y="2213429"/>
                </a:cubicBezTo>
                <a:cubicBezTo>
                  <a:pt x="443895" y="2369458"/>
                  <a:pt x="645885" y="2619829"/>
                  <a:pt x="573314" y="2764972"/>
                </a:cubicBezTo>
                <a:cubicBezTo>
                  <a:pt x="500743" y="2910115"/>
                  <a:pt x="0" y="3084286"/>
                  <a:pt x="0" y="3084286"/>
                </a:cubicBezTo>
                <a:lnTo>
                  <a:pt x="0" y="308428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4">
            <a:extLst>
              <a:ext uri="{FF2B5EF4-FFF2-40B4-BE49-F238E27FC236}">
                <a16:creationId xmlns:a16="http://schemas.microsoft.com/office/drawing/2014/main" xmlns="" id="{B8060A11-E2AC-435C-B283-0F26487E7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204" y="2480097"/>
            <a:ext cx="3756706" cy="1025207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en-US" sz="1800" dirty="0">
              <a:latin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E21B185-BBC2-4CC3-9CEB-5EF147C1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FT-IR Spectroscopy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B6B47AC-E45C-44E9-BA63-C41F72B641D9}"/>
              </a:ext>
            </a:extLst>
          </p:cNvPr>
          <p:cNvSpPr txBox="1">
            <a:spLocks noChangeArrowheads="1"/>
          </p:cNvSpPr>
          <p:nvPr/>
        </p:nvSpPr>
        <p:spPr>
          <a:xfrm>
            <a:off x="5080926" y="899292"/>
            <a:ext cx="4797851" cy="2236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1800" dirty="0">
                <a:cs typeface="Times New Roman" panose="02020603050405020304" pitchFamily="18" charset="0"/>
              </a:rPr>
              <a:t>Interferogram of Background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-Source and detector on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-Move mirror through entire range</a:t>
            </a:r>
          </a:p>
          <a:p>
            <a:pPr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1800" dirty="0">
                <a:cs typeface="Times New Roman" panose="02020603050405020304" pitchFamily="18" charset="0"/>
              </a:rPr>
              <a:t>Interferogram of Sample</a:t>
            </a:r>
          </a:p>
          <a:p>
            <a:pPr marL="457200" lvl="1" indent="0" algn="just">
              <a:lnSpc>
                <a:spcPct val="90000"/>
              </a:lnSpc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-Source and detector on</a:t>
            </a:r>
          </a:p>
          <a:p>
            <a:pPr marL="457200" lvl="1" indent="0" algn="just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-Move mirror through entire range</a:t>
            </a:r>
          </a:p>
          <a:p>
            <a:pPr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1800" dirty="0">
                <a:cs typeface="Times New Roman" panose="02020603050405020304" pitchFamily="18" charset="0"/>
              </a:rPr>
              <a:t>FT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(sample)</a:t>
            </a:r>
            <a:r>
              <a:rPr lang="en-US" altLang="en-US" sz="1800" dirty="0">
                <a:cs typeface="Times New Roman" panose="02020603050405020304" pitchFamily="18" charset="0"/>
              </a:rPr>
              <a:t>/FT</a:t>
            </a:r>
            <a:r>
              <a:rPr lang="en-US" altLang="en-US" sz="1800" baseline="-25000" dirty="0">
                <a:cs typeface="Times New Roman" panose="02020603050405020304" pitchFamily="18" charset="0"/>
              </a:rPr>
              <a:t>(background) </a:t>
            </a:r>
            <a:r>
              <a:rPr lang="en-US" altLang="en-US" sz="1800" dirty="0">
                <a:cs typeface="Times New Roman" panose="02020603050405020304" pitchFamily="18" charset="0"/>
              </a:rPr>
              <a:t>= IR spectrum</a:t>
            </a:r>
            <a:endParaRPr lang="en-US" altLang="en-US" sz="1400" dirty="0"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E954545-617C-4475-9D7E-F11588D27649}"/>
              </a:ext>
            </a:extLst>
          </p:cNvPr>
          <p:cNvGrpSpPr/>
          <p:nvPr/>
        </p:nvGrpSpPr>
        <p:grpSpPr>
          <a:xfrm>
            <a:off x="198375" y="1407441"/>
            <a:ext cx="8129782" cy="5228366"/>
            <a:chOff x="111211" y="2397809"/>
            <a:chExt cx="6930381" cy="4457016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6CA9B9F8-D348-441A-B922-B24EDEA3B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516" y="4821411"/>
              <a:ext cx="1004048" cy="888231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endParaRPr lang="ar-SA" altLang="en-US" sz="1800">
                <a:latin typeface="Tahoma" panose="020B0604030504040204" pitchFamily="34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xmlns="" id="{5146F433-4B27-4202-802D-34615DD15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79" y="3615954"/>
              <a:ext cx="3624369" cy="2918473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endParaRPr lang="ar-SA" altLang="en-US" sz="1800">
                <a:latin typeface="Tahoma" panose="020B0604030504040204" pitchFamily="34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xmlns="" id="{74B26194-3B3C-4E61-A70A-B973FD26A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6374" y="4662798"/>
              <a:ext cx="967315" cy="854923"/>
              <a:chOff x="1495" y="2404"/>
              <a:chExt cx="631" cy="539"/>
            </a:xfrm>
          </p:grpSpPr>
          <p:sp>
            <p:nvSpPr>
              <p:cNvPr id="9" name="Line 7">
                <a:extLst>
                  <a:ext uri="{FF2B5EF4-FFF2-40B4-BE49-F238E27FC236}">
                    <a16:creationId xmlns:a16="http://schemas.microsoft.com/office/drawing/2014/main" xmlns="" id="{EE8ABF47-5EFC-4F10-8D8C-874396AD7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404"/>
                <a:ext cx="29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8">
                <a:extLst>
                  <a:ext uri="{FF2B5EF4-FFF2-40B4-BE49-F238E27FC236}">
                    <a16:creationId xmlns:a16="http://schemas.microsoft.com/office/drawing/2014/main" xmlns="" id="{35D8A9EC-B4AE-48A1-917D-86A62CE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6" y="2658"/>
                <a:ext cx="0" cy="28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stealth" w="med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xmlns="" id="{B1DE229B-5A63-4FC4-ADB5-AE27458A2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4027" y="4504185"/>
              <a:ext cx="740792" cy="1021466"/>
              <a:chOff x="1500" y="2304"/>
              <a:chExt cx="484" cy="644"/>
            </a:xfrm>
          </p:grpSpPr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xmlns="" id="{297E5B82-CF3A-49DC-BE41-2E1C471FC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0" y="2304"/>
                <a:ext cx="2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stealth" w="med" len="lg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xmlns="" id="{8CA75DCF-2217-479D-BF44-E77803AAF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4" y="2672"/>
                <a:ext cx="0" cy="27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stealth" w="med" len="lg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ACF56A1E-DDE9-4D87-9AEE-9E0C86EF0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598" y="4631075"/>
              <a:ext cx="624469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5814ACBF-B851-46F2-A09B-7B0E315EF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2832" y="4732587"/>
              <a:ext cx="0" cy="54721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4A61ED4C-1F15-49E8-8C62-106DB6CC7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337" y="5371797"/>
              <a:ext cx="148005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EC290702-5813-4CC0-8F7C-BFBD2C950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43796" y="3590576"/>
              <a:ext cx="4592" cy="66141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xmlns="" id="{11885484-E425-4879-BE5B-F689558E6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594" y="2873647"/>
              <a:ext cx="61069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xmlns="" id="{D7BC5654-865D-48F1-8307-C73E98350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599" y="2719793"/>
              <a:ext cx="0" cy="196996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xmlns="" id="{A0E34D1A-1C88-4719-990F-389B3D83C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8389" y="2865717"/>
              <a:ext cx="0" cy="16273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xmlns="" id="{FD12493D-E6B8-4128-A37E-002A1363C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2832" y="4627903"/>
              <a:ext cx="0" cy="7391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xmlns="" id="{F2E4493C-0089-4180-ADBC-5479EBA9B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9267" y="4415362"/>
              <a:ext cx="0" cy="67093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xmlns="" id="{6AE1BC2F-11ED-4C0E-A090-373BF992F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7111" y="4845203"/>
              <a:ext cx="3061" cy="70899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xmlns="" id="{1B4ACCE3-55F1-42C5-8FDC-47668A75E1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5543" y="5587510"/>
              <a:ext cx="803544" cy="609073"/>
              <a:chOff x="1794" y="2987"/>
              <a:chExt cx="526" cy="384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xmlns="" id="{C0F4B3E2-3A0D-4505-965B-B2ABCABE8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2987"/>
                <a:ext cx="526" cy="384"/>
              </a:xfrm>
              <a:custGeom>
                <a:avLst/>
                <a:gdLst>
                  <a:gd name="T0" fmla="*/ 0 w 526"/>
                  <a:gd name="T1" fmla="*/ 49 h 384"/>
                  <a:gd name="T2" fmla="*/ 248 w 526"/>
                  <a:gd name="T3" fmla="*/ 383 h 384"/>
                  <a:gd name="T4" fmla="*/ 525 w 526"/>
                  <a:gd name="T5" fmla="*/ 202 h 384"/>
                  <a:gd name="T6" fmla="*/ 381 w 526"/>
                  <a:gd name="T7" fmla="*/ 0 h 384"/>
                  <a:gd name="T8" fmla="*/ 306 w 526"/>
                  <a:gd name="T9" fmla="*/ 0 h 384"/>
                  <a:gd name="T10" fmla="*/ 136 w 526"/>
                  <a:gd name="T11" fmla="*/ 120 h 384"/>
                  <a:gd name="T12" fmla="*/ 54 w 526"/>
                  <a:gd name="T13" fmla="*/ 3 h 384"/>
                  <a:gd name="T14" fmla="*/ 0 w 526"/>
                  <a:gd name="T15" fmla="*/ 49 h 3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6"/>
                  <a:gd name="T25" fmla="*/ 0 h 384"/>
                  <a:gd name="T26" fmla="*/ 526 w 526"/>
                  <a:gd name="T27" fmla="*/ 384 h 3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6" h="384">
                    <a:moveTo>
                      <a:pt x="0" y="49"/>
                    </a:moveTo>
                    <a:lnTo>
                      <a:pt x="248" y="383"/>
                    </a:lnTo>
                    <a:lnTo>
                      <a:pt x="525" y="202"/>
                    </a:lnTo>
                    <a:lnTo>
                      <a:pt x="381" y="0"/>
                    </a:lnTo>
                    <a:lnTo>
                      <a:pt x="306" y="0"/>
                    </a:lnTo>
                    <a:lnTo>
                      <a:pt x="136" y="120"/>
                    </a:lnTo>
                    <a:lnTo>
                      <a:pt x="54" y="3"/>
                    </a:lnTo>
                    <a:lnTo>
                      <a:pt x="0" y="49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" name="Group 26">
                <a:extLst>
                  <a:ext uri="{FF2B5EF4-FFF2-40B4-BE49-F238E27FC236}">
                    <a16:creationId xmlns:a16="http://schemas.microsoft.com/office/drawing/2014/main" xmlns="" id="{3A7DE28D-8F76-43A5-AA94-8D3DC13559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8" y="2999"/>
                <a:ext cx="360" cy="298"/>
                <a:chOff x="1918" y="2999"/>
                <a:chExt cx="360" cy="298"/>
              </a:xfrm>
            </p:grpSpPr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xmlns="" id="{9CEE4342-FA26-43C1-AABB-0744E7996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8" y="3040"/>
                  <a:ext cx="282" cy="150"/>
                </a:xfrm>
                <a:custGeom>
                  <a:avLst/>
                  <a:gdLst>
                    <a:gd name="T0" fmla="*/ 0 w 282"/>
                    <a:gd name="T1" fmla="*/ 149 h 150"/>
                    <a:gd name="T2" fmla="*/ 201 w 282"/>
                    <a:gd name="T3" fmla="*/ 0 h 150"/>
                    <a:gd name="T4" fmla="*/ 281 w 282"/>
                    <a:gd name="T5" fmla="*/ 0 h 150"/>
                    <a:gd name="T6" fmla="*/ 0 60000 65536"/>
                    <a:gd name="T7" fmla="*/ 0 60000 65536"/>
                    <a:gd name="T8" fmla="*/ 0 60000 65536"/>
                    <a:gd name="T9" fmla="*/ 0 w 282"/>
                    <a:gd name="T10" fmla="*/ 0 h 150"/>
                    <a:gd name="T11" fmla="*/ 282 w 282"/>
                    <a:gd name="T12" fmla="*/ 150 h 1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" h="150">
                      <a:moveTo>
                        <a:pt x="0" y="149"/>
                      </a:moveTo>
                      <a:lnTo>
                        <a:pt x="201" y="0"/>
                      </a:lnTo>
                      <a:lnTo>
                        <a:pt x="281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8">
                  <a:extLst>
                    <a:ext uri="{FF2B5EF4-FFF2-40B4-BE49-F238E27FC236}">
                      <a16:creationId xmlns:a16="http://schemas.microsoft.com/office/drawing/2014/main" xmlns="" id="{6AA7B5D7-2858-41DE-B075-CB248E410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6" y="3176"/>
                  <a:ext cx="86" cy="12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29">
                  <a:extLst>
                    <a:ext uri="{FF2B5EF4-FFF2-40B4-BE49-F238E27FC236}">
                      <a16:creationId xmlns:a16="http://schemas.microsoft.com/office/drawing/2014/main" xmlns="" id="{B507E907-4EF9-439F-BA13-92595FFE79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54" y="3137"/>
                  <a:ext cx="224" cy="152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0">
                  <a:extLst>
                    <a:ext uri="{FF2B5EF4-FFF2-40B4-BE49-F238E27FC236}">
                      <a16:creationId xmlns:a16="http://schemas.microsoft.com/office/drawing/2014/main" xmlns="" id="{04AF29CD-BE70-4578-B053-075104A8F7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091" y="2999"/>
                  <a:ext cx="34" cy="4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Line 31">
              <a:extLst>
                <a:ext uri="{FF2B5EF4-FFF2-40B4-BE49-F238E27FC236}">
                  <a16:creationId xmlns:a16="http://schemas.microsoft.com/office/drawing/2014/main" xmlns="" id="{E553B054-FA4C-4B98-A913-10C3B137EB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5332" y="4918165"/>
              <a:ext cx="0" cy="83430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2">
              <a:extLst>
                <a:ext uri="{FF2B5EF4-FFF2-40B4-BE49-F238E27FC236}">
                  <a16:creationId xmlns:a16="http://schemas.microsoft.com/office/drawing/2014/main" xmlns="" id="{EFEA7951-1354-4199-872C-F85D8A576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3489" y="4705624"/>
              <a:ext cx="0" cy="13434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3">
              <a:extLst>
                <a:ext uri="{FF2B5EF4-FFF2-40B4-BE49-F238E27FC236}">
                  <a16:creationId xmlns:a16="http://schemas.microsoft.com/office/drawing/2014/main" xmlns="" id="{04CA1E79-2A1F-4CCC-8ADE-655244F6C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7767" y="4512116"/>
              <a:ext cx="0" cy="151633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>
              <a:extLst>
                <a:ext uri="{FF2B5EF4-FFF2-40B4-BE49-F238E27FC236}">
                  <a16:creationId xmlns:a16="http://schemas.microsoft.com/office/drawing/2014/main" xmlns="" id="{E87CB6CF-8E3B-4CAB-90EC-AC3FBB745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9411" y="4562872"/>
              <a:ext cx="174484" cy="650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xmlns="" id="{7890C854-08F1-40C6-8D34-3FCF5BEBA9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539" y="4174271"/>
              <a:ext cx="599980" cy="812097"/>
              <a:chOff x="1074" y="2096"/>
              <a:chExt cx="393" cy="512"/>
            </a:xfrm>
          </p:grpSpPr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xmlns="" id="{FF182090-9F2A-406D-AB19-C5CD7C5F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" y="2096"/>
                <a:ext cx="393" cy="512"/>
              </a:xfrm>
              <a:custGeom>
                <a:avLst/>
                <a:gdLst>
                  <a:gd name="T0" fmla="*/ 342 w 393"/>
                  <a:gd name="T1" fmla="*/ 0 h 512"/>
                  <a:gd name="T2" fmla="*/ 0 w 393"/>
                  <a:gd name="T3" fmla="*/ 241 h 512"/>
                  <a:gd name="T4" fmla="*/ 184 w 393"/>
                  <a:gd name="T5" fmla="*/ 511 h 512"/>
                  <a:gd name="T6" fmla="*/ 392 w 393"/>
                  <a:gd name="T7" fmla="*/ 370 h 512"/>
                  <a:gd name="T8" fmla="*/ 392 w 393"/>
                  <a:gd name="T9" fmla="*/ 297 h 512"/>
                  <a:gd name="T10" fmla="*/ 267 w 393"/>
                  <a:gd name="T11" fmla="*/ 133 h 512"/>
                  <a:gd name="T12" fmla="*/ 388 w 393"/>
                  <a:gd name="T13" fmla="*/ 52 h 512"/>
                  <a:gd name="T14" fmla="*/ 342 w 393"/>
                  <a:gd name="T15" fmla="*/ 0 h 5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3"/>
                  <a:gd name="T25" fmla="*/ 0 h 512"/>
                  <a:gd name="T26" fmla="*/ 393 w 393"/>
                  <a:gd name="T27" fmla="*/ 512 h 5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3" h="512">
                    <a:moveTo>
                      <a:pt x="342" y="0"/>
                    </a:moveTo>
                    <a:lnTo>
                      <a:pt x="0" y="241"/>
                    </a:lnTo>
                    <a:lnTo>
                      <a:pt x="184" y="511"/>
                    </a:lnTo>
                    <a:lnTo>
                      <a:pt x="392" y="370"/>
                    </a:lnTo>
                    <a:lnTo>
                      <a:pt x="392" y="297"/>
                    </a:lnTo>
                    <a:lnTo>
                      <a:pt x="267" y="133"/>
                    </a:lnTo>
                    <a:lnTo>
                      <a:pt x="388" y="52"/>
                    </a:lnTo>
                    <a:lnTo>
                      <a:pt x="342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xmlns="" id="{8958C894-E31D-4B4A-B88F-2C6CB33F2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2216"/>
                <a:ext cx="156" cy="275"/>
              </a:xfrm>
              <a:custGeom>
                <a:avLst/>
                <a:gdLst>
                  <a:gd name="T0" fmla="*/ 0 w 156"/>
                  <a:gd name="T1" fmla="*/ 0 h 275"/>
                  <a:gd name="T2" fmla="*/ 155 w 156"/>
                  <a:gd name="T3" fmla="*/ 198 h 275"/>
                  <a:gd name="T4" fmla="*/ 155 w 156"/>
                  <a:gd name="T5" fmla="*/ 274 h 275"/>
                  <a:gd name="T6" fmla="*/ 0 60000 65536"/>
                  <a:gd name="T7" fmla="*/ 0 60000 65536"/>
                  <a:gd name="T8" fmla="*/ 0 60000 65536"/>
                  <a:gd name="T9" fmla="*/ 0 w 156"/>
                  <a:gd name="T10" fmla="*/ 0 h 275"/>
                  <a:gd name="T11" fmla="*/ 156 w 156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6" h="275">
                    <a:moveTo>
                      <a:pt x="0" y="0"/>
                    </a:moveTo>
                    <a:lnTo>
                      <a:pt x="155" y="198"/>
                    </a:lnTo>
                    <a:lnTo>
                      <a:pt x="155" y="274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38">
                <a:extLst>
                  <a:ext uri="{FF2B5EF4-FFF2-40B4-BE49-F238E27FC236}">
                    <a16:creationId xmlns:a16="http://schemas.microsoft.com/office/drawing/2014/main" xmlns="" id="{74BB3B37-B454-41D0-AF54-9807283DE9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48" y="2273"/>
                <a:ext cx="125" cy="8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39">
                <a:extLst>
                  <a:ext uri="{FF2B5EF4-FFF2-40B4-BE49-F238E27FC236}">
                    <a16:creationId xmlns:a16="http://schemas.microsoft.com/office/drawing/2014/main" xmlns="" id="{2CB73CD0-CE96-41AB-8F61-95CA7F476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6" y="2350"/>
                <a:ext cx="157" cy="2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0">
                <a:extLst>
                  <a:ext uri="{FF2B5EF4-FFF2-40B4-BE49-F238E27FC236}">
                    <a16:creationId xmlns:a16="http://schemas.microsoft.com/office/drawing/2014/main" xmlns="" id="{6208F90A-4E1D-4469-8CC3-7409357A1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14" y="2385"/>
                <a:ext cx="40" cy="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" name="Line 41">
              <a:extLst>
                <a:ext uri="{FF2B5EF4-FFF2-40B4-BE49-F238E27FC236}">
                  <a16:creationId xmlns:a16="http://schemas.microsoft.com/office/drawing/2014/main" xmlns="" id="{D7631D82-6F3B-4272-8D80-4EAE267E7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511" y="4505772"/>
              <a:ext cx="52039" cy="1903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xmlns="" id="{7820A02F-FD0B-4A12-8039-0EB393B72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910" y="4225027"/>
              <a:ext cx="730077" cy="743894"/>
            </a:xfrm>
            <a:custGeom>
              <a:avLst/>
              <a:gdLst>
                <a:gd name="T0" fmla="*/ 2147483646 w 477"/>
                <a:gd name="T1" fmla="*/ 0 h 469"/>
                <a:gd name="T2" fmla="*/ 2147483646 w 477"/>
                <a:gd name="T3" fmla="*/ 2147483646 h 469"/>
                <a:gd name="T4" fmla="*/ 2147483646 w 477"/>
                <a:gd name="T5" fmla="*/ 2147483646 h 469"/>
                <a:gd name="T6" fmla="*/ 0 w 477"/>
                <a:gd name="T7" fmla="*/ 2147483646 h 469"/>
                <a:gd name="T8" fmla="*/ 2147483646 w 477"/>
                <a:gd name="T9" fmla="*/ 0 h 4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7"/>
                <a:gd name="T16" fmla="*/ 0 h 469"/>
                <a:gd name="T17" fmla="*/ 477 w 477"/>
                <a:gd name="T18" fmla="*/ 469 h 4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7" h="469">
                  <a:moveTo>
                    <a:pt x="397" y="0"/>
                  </a:moveTo>
                  <a:lnTo>
                    <a:pt x="476" y="75"/>
                  </a:lnTo>
                  <a:lnTo>
                    <a:pt x="74" y="468"/>
                  </a:lnTo>
                  <a:lnTo>
                    <a:pt x="0" y="391"/>
                  </a:lnTo>
                  <a:lnTo>
                    <a:pt x="397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xmlns="" id="{AF95D99E-9961-4BD2-8FB7-E903E8A4F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1896" y="4348745"/>
              <a:ext cx="1282610" cy="475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4">
              <a:extLst>
                <a:ext uri="{FF2B5EF4-FFF2-40B4-BE49-F238E27FC236}">
                  <a16:creationId xmlns:a16="http://schemas.microsoft.com/office/drawing/2014/main" xmlns="" id="{EBF051F2-1D9F-4D81-B011-0F8878D5FA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2717" y="4558114"/>
              <a:ext cx="123669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5">
              <a:extLst>
                <a:ext uri="{FF2B5EF4-FFF2-40B4-BE49-F238E27FC236}">
                  <a16:creationId xmlns:a16="http://schemas.microsoft.com/office/drawing/2014/main" xmlns="" id="{EA166A73-8C5D-4EEE-9E78-74F54647F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778" y="4769069"/>
              <a:ext cx="101629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6">
              <a:extLst>
                <a:ext uri="{FF2B5EF4-FFF2-40B4-BE49-F238E27FC236}">
                  <a16:creationId xmlns:a16="http://schemas.microsoft.com/office/drawing/2014/main" xmlns="" id="{653BC58A-8C91-4520-85FF-E90262424B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2071" y="4283714"/>
              <a:ext cx="612224" cy="61224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7">
              <a:extLst>
                <a:ext uri="{FF2B5EF4-FFF2-40B4-BE49-F238E27FC236}">
                  <a16:creationId xmlns:a16="http://schemas.microsoft.com/office/drawing/2014/main" xmlns="" id="{B49A8B6A-3503-46C7-9FA8-807CB74A7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4315" y="4775413"/>
              <a:ext cx="177545" cy="618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8">
              <a:extLst>
                <a:ext uri="{FF2B5EF4-FFF2-40B4-BE49-F238E27FC236}">
                  <a16:creationId xmlns:a16="http://schemas.microsoft.com/office/drawing/2014/main" xmlns="" id="{75699E89-8705-49B4-808A-BD00E6D02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9097" y="4348745"/>
              <a:ext cx="169893" cy="555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49">
              <a:extLst>
                <a:ext uri="{FF2B5EF4-FFF2-40B4-BE49-F238E27FC236}">
                  <a16:creationId xmlns:a16="http://schemas.microsoft.com/office/drawing/2014/main" xmlns="" id="{07728956-8B8D-4689-A2E9-877E9ACC1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599" y="4705624"/>
              <a:ext cx="42856" cy="2046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50">
              <a:extLst>
                <a:ext uri="{FF2B5EF4-FFF2-40B4-BE49-F238E27FC236}">
                  <a16:creationId xmlns:a16="http://schemas.microsoft.com/office/drawing/2014/main" xmlns="" id="{CB5BDC21-D12D-436F-BE23-F97D4007D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075" y="4301161"/>
              <a:ext cx="65815" cy="1744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51">
              <a:extLst>
                <a:ext uri="{FF2B5EF4-FFF2-40B4-BE49-F238E27FC236}">
                  <a16:creationId xmlns:a16="http://schemas.microsoft.com/office/drawing/2014/main" xmlns="" id="{A6737CAB-DE49-47D3-A55A-B026B08E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3484" y="3103636"/>
              <a:ext cx="0" cy="119435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52">
              <a:extLst>
                <a:ext uri="{FF2B5EF4-FFF2-40B4-BE49-F238E27FC236}">
                  <a16:creationId xmlns:a16="http://schemas.microsoft.com/office/drawing/2014/main" xmlns="" id="{59B8FA48-9B93-4785-AAD4-6895B792FC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1089" y="2873647"/>
              <a:ext cx="146627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xmlns="" id="{C4CDEF9D-5901-4781-93F1-CAFF9B0149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18834" y="2708690"/>
              <a:ext cx="936703" cy="16495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54">
              <a:extLst>
                <a:ext uri="{FF2B5EF4-FFF2-40B4-BE49-F238E27FC236}">
                  <a16:creationId xmlns:a16="http://schemas.microsoft.com/office/drawing/2014/main" xmlns="" id="{31509559-166D-4833-8566-AEB7977A0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28018" y="2873647"/>
              <a:ext cx="1319344" cy="22998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57">
              <a:extLst>
                <a:ext uri="{FF2B5EF4-FFF2-40B4-BE49-F238E27FC236}">
                  <a16:creationId xmlns:a16="http://schemas.microsoft.com/office/drawing/2014/main" xmlns="" id="{6F965D5A-451A-4D4B-83B4-D2B2DF694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9651" y="2689656"/>
              <a:ext cx="0" cy="34419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58">
              <a:extLst>
                <a:ext uri="{FF2B5EF4-FFF2-40B4-BE49-F238E27FC236}">
                  <a16:creationId xmlns:a16="http://schemas.microsoft.com/office/drawing/2014/main" xmlns="" id="{874AB325-6355-4418-8CEA-1D6578E94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5478" y="5164014"/>
              <a:ext cx="2477978" cy="4044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59">
              <a:extLst>
                <a:ext uri="{FF2B5EF4-FFF2-40B4-BE49-F238E27FC236}">
                  <a16:creationId xmlns:a16="http://schemas.microsoft.com/office/drawing/2014/main" xmlns="" id="{7695A139-27B3-47BD-ABB4-F55662265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4621" y="5227459"/>
              <a:ext cx="0" cy="2236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xmlns="" id="{746A4268-A6D5-4616-BEDF-C2E0C0785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64" y="4995885"/>
              <a:ext cx="673447" cy="716929"/>
            </a:xfrm>
            <a:custGeom>
              <a:avLst/>
              <a:gdLst>
                <a:gd name="T0" fmla="*/ 0 w 440"/>
                <a:gd name="T1" fmla="*/ 2147483646 h 452"/>
                <a:gd name="T2" fmla="*/ 2147483646 w 440"/>
                <a:gd name="T3" fmla="*/ 0 h 452"/>
                <a:gd name="T4" fmla="*/ 2147483646 w 440"/>
                <a:gd name="T5" fmla="*/ 2147483646 h 452"/>
                <a:gd name="T6" fmla="*/ 2147483646 w 440"/>
                <a:gd name="T7" fmla="*/ 2147483646 h 452"/>
                <a:gd name="T8" fmla="*/ 2147483646 w 440"/>
                <a:gd name="T9" fmla="*/ 2147483646 h 452"/>
                <a:gd name="T10" fmla="*/ 2147483646 w 440"/>
                <a:gd name="T11" fmla="*/ 2147483646 h 452"/>
                <a:gd name="T12" fmla="*/ 2147483646 w 440"/>
                <a:gd name="T13" fmla="*/ 2147483646 h 452"/>
                <a:gd name="T14" fmla="*/ 2147483646 w 440"/>
                <a:gd name="T15" fmla="*/ 2147483646 h 452"/>
                <a:gd name="T16" fmla="*/ 2147483646 w 440"/>
                <a:gd name="T17" fmla="*/ 2147483646 h 452"/>
                <a:gd name="T18" fmla="*/ 2147483646 w 440"/>
                <a:gd name="T19" fmla="*/ 2147483646 h 452"/>
                <a:gd name="T20" fmla="*/ 2147483646 w 440"/>
                <a:gd name="T21" fmla="*/ 2147483646 h 452"/>
                <a:gd name="T22" fmla="*/ 0 w 440"/>
                <a:gd name="T23" fmla="*/ 2147483646 h 4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0"/>
                <a:gd name="T37" fmla="*/ 0 h 452"/>
                <a:gd name="T38" fmla="*/ 440 w 440"/>
                <a:gd name="T39" fmla="*/ 452 h 4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0" h="452">
                  <a:moveTo>
                    <a:pt x="0" y="84"/>
                  </a:moveTo>
                  <a:lnTo>
                    <a:pt x="88" y="0"/>
                  </a:lnTo>
                  <a:lnTo>
                    <a:pt x="439" y="377"/>
                  </a:lnTo>
                  <a:lnTo>
                    <a:pt x="338" y="451"/>
                  </a:lnTo>
                  <a:lnTo>
                    <a:pt x="327" y="407"/>
                  </a:lnTo>
                  <a:lnTo>
                    <a:pt x="301" y="354"/>
                  </a:lnTo>
                  <a:lnTo>
                    <a:pt x="249" y="265"/>
                  </a:lnTo>
                  <a:lnTo>
                    <a:pt x="212" y="226"/>
                  </a:lnTo>
                  <a:lnTo>
                    <a:pt x="153" y="168"/>
                  </a:lnTo>
                  <a:lnTo>
                    <a:pt x="116" y="140"/>
                  </a:lnTo>
                  <a:lnTo>
                    <a:pt x="45" y="105"/>
                  </a:lnTo>
                  <a:lnTo>
                    <a:pt x="0" y="84"/>
                  </a:lnTo>
                </a:path>
              </a:pathLst>
            </a:custGeom>
            <a:solidFill>
              <a:srgbClr val="CCFFFF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1">
              <a:extLst>
                <a:ext uri="{FF2B5EF4-FFF2-40B4-BE49-F238E27FC236}">
                  <a16:creationId xmlns:a16="http://schemas.microsoft.com/office/drawing/2014/main" xmlns="" id="{80CB74F8-CF50-4123-B89E-963B5B904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1304" y="5386072"/>
              <a:ext cx="0" cy="7423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2">
              <a:extLst>
                <a:ext uri="{FF2B5EF4-FFF2-40B4-BE49-F238E27FC236}">
                  <a16:creationId xmlns:a16="http://schemas.microsoft.com/office/drawing/2014/main" xmlns="" id="{8760FDF0-3928-4AD3-B47B-6FF23DE12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5803" y="5173531"/>
              <a:ext cx="264787" cy="96119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3">
              <a:extLst>
                <a:ext uri="{FF2B5EF4-FFF2-40B4-BE49-F238E27FC236}">
                  <a16:creationId xmlns:a16="http://schemas.microsoft.com/office/drawing/2014/main" xmlns="" id="{21E0354C-6920-424F-B0F9-92FBDF1E55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7427" y="5687436"/>
              <a:ext cx="154586" cy="447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64">
              <a:extLst>
                <a:ext uri="{FF2B5EF4-FFF2-40B4-BE49-F238E27FC236}">
                  <a16:creationId xmlns:a16="http://schemas.microsoft.com/office/drawing/2014/main" xmlns="" id="{A85C9479-D26A-4C1F-98BD-419F90F01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0017" y="4623145"/>
              <a:ext cx="1242816" cy="47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65">
              <a:extLst>
                <a:ext uri="{FF2B5EF4-FFF2-40B4-BE49-F238E27FC236}">
                  <a16:creationId xmlns:a16="http://schemas.microsoft.com/office/drawing/2014/main" xmlns="" id="{8DF508C8-6FE3-4F70-A170-69ACDF2CB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4295" y="4410604"/>
              <a:ext cx="81885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66">
              <a:extLst>
                <a:ext uri="{FF2B5EF4-FFF2-40B4-BE49-F238E27FC236}">
                  <a16:creationId xmlns:a16="http://schemas.microsoft.com/office/drawing/2014/main" xmlns="" id="{62DF0402-D113-439B-9019-09CCADDBC9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1044" y="4824583"/>
              <a:ext cx="1679025" cy="317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xmlns="" id="{0AE04529-E8A6-445A-A160-3572C5616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89" y="4294817"/>
              <a:ext cx="595389" cy="601143"/>
            </a:xfrm>
            <a:custGeom>
              <a:avLst/>
              <a:gdLst>
                <a:gd name="T0" fmla="*/ 2147483646 w 389"/>
                <a:gd name="T1" fmla="*/ 0 h 379"/>
                <a:gd name="T2" fmla="*/ 2147483646 w 389"/>
                <a:gd name="T3" fmla="*/ 2147483646 h 379"/>
                <a:gd name="T4" fmla="*/ 2147483646 w 389"/>
                <a:gd name="T5" fmla="*/ 2147483646 h 379"/>
                <a:gd name="T6" fmla="*/ 0 w 389"/>
                <a:gd name="T7" fmla="*/ 2147483646 h 379"/>
                <a:gd name="T8" fmla="*/ 2147483646 w 389"/>
                <a:gd name="T9" fmla="*/ 0 h 3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9"/>
                <a:gd name="T16" fmla="*/ 0 h 379"/>
                <a:gd name="T17" fmla="*/ 389 w 389"/>
                <a:gd name="T18" fmla="*/ 379 h 3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9" h="379">
                  <a:moveTo>
                    <a:pt x="42" y="0"/>
                  </a:moveTo>
                  <a:lnTo>
                    <a:pt x="388" y="337"/>
                  </a:lnTo>
                  <a:lnTo>
                    <a:pt x="350" y="378"/>
                  </a:lnTo>
                  <a:lnTo>
                    <a:pt x="0" y="35"/>
                  </a:lnTo>
                  <a:lnTo>
                    <a:pt x="42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8">
              <a:extLst>
                <a:ext uri="{FF2B5EF4-FFF2-40B4-BE49-F238E27FC236}">
                  <a16:creationId xmlns:a16="http://schemas.microsoft.com/office/drawing/2014/main" xmlns="" id="{ED402264-C8BD-4E00-A916-4FCFF81360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5894" y="5379727"/>
              <a:ext cx="2958574" cy="63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xmlns="" id="{CA5C8412-4D16-403B-8F72-2B7DD3EF2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437" y="5024435"/>
              <a:ext cx="682630" cy="729618"/>
            </a:xfrm>
            <a:custGeom>
              <a:avLst/>
              <a:gdLst>
                <a:gd name="T0" fmla="*/ 2147483646 w 446"/>
                <a:gd name="T1" fmla="*/ 2147483646 h 460"/>
                <a:gd name="T2" fmla="*/ 2147483646 w 446"/>
                <a:gd name="T3" fmla="*/ 2147483646 h 460"/>
                <a:gd name="T4" fmla="*/ 0 w 446"/>
                <a:gd name="T5" fmla="*/ 2147483646 h 460"/>
                <a:gd name="T6" fmla="*/ 2147483646 w 446"/>
                <a:gd name="T7" fmla="*/ 0 h 460"/>
                <a:gd name="T8" fmla="*/ 2147483646 w 446"/>
                <a:gd name="T9" fmla="*/ 2147483646 h 460"/>
                <a:gd name="T10" fmla="*/ 2147483646 w 446"/>
                <a:gd name="T11" fmla="*/ 2147483646 h 460"/>
                <a:gd name="T12" fmla="*/ 2147483646 w 446"/>
                <a:gd name="T13" fmla="*/ 2147483646 h 460"/>
                <a:gd name="T14" fmla="*/ 2147483646 w 446"/>
                <a:gd name="T15" fmla="*/ 2147483646 h 460"/>
                <a:gd name="T16" fmla="*/ 2147483646 w 446"/>
                <a:gd name="T17" fmla="*/ 2147483646 h 460"/>
                <a:gd name="T18" fmla="*/ 2147483646 w 446"/>
                <a:gd name="T19" fmla="*/ 2147483646 h 460"/>
                <a:gd name="T20" fmla="*/ 2147483646 w 446"/>
                <a:gd name="T21" fmla="*/ 2147483646 h 460"/>
                <a:gd name="T22" fmla="*/ 2147483646 w 446"/>
                <a:gd name="T23" fmla="*/ 2147483646 h 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6"/>
                <a:gd name="T37" fmla="*/ 0 h 460"/>
                <a:gd name="T38" fmla="*/ 446 w 446"/>
                <a:gd name="T39" fmla="*/ 460 h 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6" h="460">
                  <a:moveTo>
                    <a:pt x="445" y="373"/>
                  </a:moveTo>
                  <a:lnTo>
                    <a:pt x="358" y="459"/>
                  </a:lnTo>
                  <a:lnTo>
                    <a:pt x="0" y="84"/>
                  </a:lnTo>
                  <a:lnTo>
                    <a:pt x="89" y="0"/>
                  </a:lnTo>
                  <a:lnTo>
                    <a:pt x="112" y="55"/>
                  </a:lnTo>
                  <a:lnTo>
                    <a:pt x="137" y="107"/>
                  </a:lnTo>
                  <a:lnTo>
                    <a:pt x="183" y="178"/>
                  </a:lnTo>
                  <a:lnTo>
                    <a:pt x="225" y="227"/>
                  </a:lnTo>
                  <a:lnTo>
                    <a:pt x="273" y="275"/>
                  </a:lnTo>
                  <a:lnTo>
                    <a:pt x="328" y="316"/>
                  </a:lnTo>
                  <a:lnTo>
                    <a:pt x="394" y="353"/>
                  </a:lnTo>
                  <a:lnTo>
                    <a:pt x="445" y="373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0">
              <a:extLst>
                <a:ext uri="{FF2B5EF4-FFF2-40B4-BE49-F238E27FC236}">
                  <a16:creationId xmlns:a16="http://schemas.microsoft.com/office/drawing/2014/main" xmlns="" id="{AEA47A41-A3BD-46B0-A8D3-0DB02C2C1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3043" y="5091052"/>
              <a:ext cx="3339684" cy="58052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71">
              <a:extLst>
                <a:ext uri="{FF2B5EF4-FFF2-40B4-BE49-F238E27FC236}">
                  <a16:creationId xmlns:a16="http://schemas.microsoft.com/office/drawing/2014/main" xmlns="" id="{27DA7EA3-2CAD-40B1-A330-9A84990A7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26" y="6518566"/>
              <a:ext cx="1507602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>
                  <a:latin typeface="Arial" panose="020B0604020202020204" pitchFamily="34" charset="0"/>
                  <a:ea typeface="平成明朝" charset="-128"/>
                </a:rPr>
                <a:t>Interferometer</a:t>
              </a:r>
              <a:endParaRPr kumimoji="1" lang="en-US" altLang="ja-JP" sz="2400" dirty="0">
                <a:solidFill>
                  <a:srgbClr val="000000"/>
                </a:solidFill>
                <a:latin typeface="Times New Roman" panose="02020603050405020304" pitchFamily="18" charset="0"/>
                <a:ea typeface="平成明朝" charset="-128"/>
              </a:endParaRPr>
            </a:p>
          </p:txBody>
        </p:sp>
        <p:sp>
          <p:nvSpPr>
            <p:cNvPr id="85" name="Line 83">
              <a:extLst>
                <a:ext uri="{FF2B5EF4-FFF2-40B4-BE49-F238E27FC236}">
                  <a16:creationId xmlns:a16="http://schemas.microsoft.com/office/drawing/2014/main" xmlns="" id="{005B3671-FEE1-47A7-A1F0-CD3D9E345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524" y="5189392"/>
              <a:ext cx="102853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84">
              <a:extLst>
                <a:ext uri="{FF2B5EF4-FFF2-40B4-BE49-F238E27FC236}">
                  <a16:creationId xmlns:a16="http://schemas.microsoft.com/office/drawing/2014/main" xmlns="" id="{F32192B7-B23F-42F2-8786-7DE9141CB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0423" y="6079210"/>
              <a:ext cx="1322405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Fixed mirror</a:t>
              </a:r>
              <a:endParaRPr kumimoji="1" lang="en-US" altLang="ja-JP" sz="160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endParaRPr>
            </a:p>
          </p:txBody>
        </p:sp>
        <p:sp>
          <p:nvSpPr>
            <p:cNvPr id="87" name="Rectangle 85">
              <a:extLst>
                <a:ext uri="{FF2B5EF4-FFF2-40B4-BE49-F238E27FC236}">
                  <a16:creationId xmlns:a16="http://schemas.microsoft.com/office/drawing/2014/main" xmlns="" id="{D499F4F3-DB40-45C2-8B72-1934C366A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15" y="3871321"/>
              <a:ext cx="1594845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Movable mirror</a:t>
              </a:r>
              <a:endParaRPr kumimoji="1" lang="en-US" altLang="ja-JP" sz="1600" dirty="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endParaRPr>
            </a:p>
          </p:txBody>
        </p:sp>
        <p:sp>
          <p:nvSpPr>
            <p:cNvPr id="88" name="Rectangle 86">
              <a:extLst>
                <a:ext uri="{FF2B5EF4-FFF2-40B4-BE49-F238E27FC236}">
                  <a16:creationId xmlns:a16="http://schemas.microsoft.com/office/drawing/2014/main" xmlns="" id="{E362F0E2-E40D-469B-9EF4-54D9E5C74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4030" y="4455016"/>
              <a:ext cx="1744840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Sample chamber</a:t>
              </a:r>
              <a:endParaRPr kumimoji="1" lang="en-US" altLang="ja-JP" sz="1600" dirty="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endParaRPr>
            </a:p>
          </p:txBody>
        </p:sp>
        <p:sp>
          <p:nvSpPr>
            <p:cNvPr id="89" name="Oval 87">
              <a:extLst>
                <a:ext uri="{FF2B5EF4-FFF2-40B4-BE49-F238E27FC236}">
                  <a16:creationId xmlns:a16="http://schemas.microsoft.com/office/drawing/2014/main" xmlns="" id="{7E613A47-8BC9-42DB-AD31-FE0ED0BF3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11" y="2397809"/>
              <a:ext cx="685691" cy="710585"/>
            </a:xfrm>
            <a:prstGeom prst="ellipse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4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Light</a:t>
              </a:r>
            </a:p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4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 source</a:t>
              </a:r>
              <a:r>
                <a:rPr kumimoji="1" lang="en-US" altLang="ja-JP" sz="1500">
                  <a:solidFill>
                    <a:srgbClr val="000000"/>
                  </a:solidFill>
                  <a:latin typeface="Times New Roman" panose="02020603050405020304" pitchFamily="18" charset="0"/>
                  <a:ea typeface="平成明朝" charset="-128"/>
                </a:rPr>
                <a:t> </a:t>
              </a:r>
            </a:p>
          </p:txBody>
        </p:sp>
        <p:sp>
          <p:nvSpPr>
            <p:cNvPr id="91" name="Rectangle 89">
              <a:extLst>
                <a:ext uri="{FF2B5EF4-FFF2-40B4-BE49-F238E27FC236}">
                  <a16:creationId xmlns:a16="http://schemas.microsoft.com/office/drawing/2014/main" xmlns="" id="{8F0EA7E6-AD3F-4F6B-850D-F408ABD5D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8566" y="6128379"/>
              <a:ext cx="1053026" cy="558317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Detector</a:t>
              </a:r>
              <a:endParaRPr kumimoji="1" lang="en-US" altLang="ja-JP" sz="2400" b="1">
                <a:solidFill>
                  <a:srgbClr val="000000"/>
                </a:solidFill>
                <a:latin typeface="Times New Roman" panose="02020603050405020304" pitchFamily="18" charset="0"/>
                <a:ea typeface="平成明朝" charset="-128"/>
              </a:endParaRPr>
            </a:p>
          </p:txBody>
        </p:sp>
        <p:sp>
          <p:nvSpPr>
            <p:cNvPr id="93" name="Line 91">
              <a:extLst>
                <a:ext uri="{FF2B5EF4-FFF2-40B4-BE49-F238E27FC236}">
                  <a16:creationId xmlns:a16="http://schemas.microsoft.com/office/drawing/2014/main" xmlns="" id="{55E4EE2D-814F-4970-9109-5D49F982C8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131" y="3818979"/>
              <a:ext cx="73467" cy="4568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92">
              <a:extLst>
                <a:ext uri="{FF2B5EF4-FFF2-40B4-BE49-F238E27FC236}">
                  <a16:creationId xmlns:a16="http://schemas.microsoft.com/office/drawing/2014/main" xmlns="" id="{47EA6562-D3ED-4859-BD4C-F4C5DC91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290" y="3665125"/>
              <a:ext cx="1420361" cy="33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algn="r" defTabSz="762000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defTabSz="762000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defTabSz="762000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defTabSz="762000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defTabSz="762000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defTabSz="762000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600" b="1">
                  <a:solidFill>
                    <a:srgbClr val="000000"/>
                  </a:solidFill>
                  <a:latin typeface="Arial" panose="020B0604020202020204" pitchFamily="34" charset="0"/>
                  <a:ea typeface="平成明朝" charset="-128"/>
                </a:rPr>
                <a:t>Beam splitter</a:t>
              </a:r>
            </a:p>
          </p:txBody>
        </p:sp>
        <p:sp>
          <p:nvSpPr>
            <p:cNvPr id="95" name="Line 93">
              <a:extLst>
                <a:ext uri="{FF2B5EF4-FFF2-40B4-BE49-F238E27FC236}">
                  <a16:creationId xmlns:a16="http://schemas.microsoft.com/office/drawing/2014/main" xmlns="" id="{F7C945E1-06EC-48EA-A975-0A6735B2F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598" y="3818979"/>
              <a:ext cx="14693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xmlns="" id="{47F55626-DCBF-4629-BD56-4622F61FF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562" y="2499321"/>
              <a:ext cx="727017" cy="702655"/>
            </a:xfrm>
            <a:custGeom>
              <a:avLst/>
              <a:gdLst>
                <a:gd name="T0" fmla="*/ 0 w 474"/>
                <a:gd name="T1" fmla="*/ 2147483646 h 443"/>
                <a:gd name="T2" fmla="*/ 2147483646 w 474"/>
                <a:gd name="T3" fmla="*/ 0 h 443"/>
                <a:gd name="T4" fmla="*/ 2147483646 w 474"/>
                <a:gd name="T5" fmla="*/ 2147483646 h 443"/>
                <a:gd name="T6" fmla="*/ 2147483646 w 474"/>
                <a:gd name="T7" fmla="*/ 2147483646 h 443"/>
                <a:gd name="T8" fmla="*/ 2147483646 w 474"/>
                <a:gd name="T9" fmla="*/ 2147483646 h 443"/>
                <a:gd name="T10" fmla="*/ 2147483646 w 474"/>
                <a:gd name="T11" fmla="*/ 2147483646 h 443"/>
                <a:gd name="T12" fmla="*/ 2147483646 w 474"/>
                <a:gd name="T13" fmla="*/ 2147483646 h 443"/>
                <a:gd name="T14" fmla="*/ 2147483646 w 474"/>
                <a:gd name="T15" fmla="*/ 2147483646 h 443"/>
                <a:gd name="T16" fmla="*/ 2147483646 w 474"/>
                <a:gd name="T17" fmla="*/ 2147483646 h 443"/>
                <a:gd name="T18" fmla="*/ 0 w 474"/>
                <a:gd name="T19" fmla="*/ 2147483646 h 4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4"/>
                <a:gd name="T31" fmla="*/ 0 h 443"/>
                <a:gd name="T32" fmla="*/ 474 w 474"/>
                <a:gd name="T33" fmla="*/ 443 h 4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4" h="443">
                  <a:moveTo>
                    <a:pt x="0" y="79"/>
                  </a:moveTo>
                  <a:lnTo>
                    <a:pt x="78" y="0"/>
                  </a:lnTo>
                  <a:lnTo>
                    <a:pt x="473" y="361"/>
                  </a:lnTo>
                  <a:lnTo>
                    <a:pt x="386" y="442"/>
                  </a:lnTo>
                  <a:lnTo>
                    <a:pt x="343" y="369"/>
                  </a:lnTo>
                  <a:lnTo>
                    <a:pt x="281" y="296"/>
                  </a:lnTo>
                  <a:lnTo>
                    <a:pt x="216" y="225"/>
                  </a:lnTo>
                  <a:lnTo>
                    <a:pt x="158" y="176"/>
                  </a:lnTo>
                  <a:lnTo>
                    <a:pt x="91" y="135"/>
                  </a:lnTo>
                  <a:lnTo>
                    <a:pt x="0" y="79"/>
                  </a:lnTo>
                </a:path>
              </a:pathLst>
            </a:custGeom>
            <a:solidFill>
              <a:srgbClr val="CCFFFF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E9320A-1A8B-4B1B-8162-52268B2F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4B8025D-C461-4DF6-BF6B-6AD45ABE6053}"/>
              </a:ext>
            </a:extLst>
          </p:cNvPr>
          <p:cNvSpPr/>
          <p:nvPr/>
        </p:nvSpPr>
        <p:spPr>
          <a:xfrm>
            <a:off x="5681259" y="2940479"/>
            <a:ext cx="2670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P    /     P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      =    </a:t>
            </a:r>
            <a:r>
              <a:rPr lang="en-US" sz="2400" dirty="0">
                <a:solidFill>
                  <a:srgbClr val="333333"/>
                </a:solidFill>
                <a:latin typeface="Lato"/>
              </a:rPr>
              <a:t>%T</a:t>
            </a:r>
            <a:endParaRPr lang="en-US" sz="2400" dirty="0"/>
          </a:p>
        </p:txBody>
      </p:sp>
      <p:sp>
        <p:nvSpPr>
          <p:cNvPr id="90" name="Rectangle 86">
            <a:extLst>
              <a:ext uri="{FF2B5EF4-FFF2-40B4-BE49-F238E27FC236}">
                <a16:creationId xmlns:a16="http://schemas.microsoft.com/office/drawing/2014/main" xmlns="" id="{0C982FA5-519B-4AE2-A0B8-553F69F24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076" y="3487624"/>
            <a:ext cx="1154162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600" b="1" dirty="0">
                <a:solidFill>
                  <a:srgbClr val="000000"/>
                </a:solidFill>
                <a:latin typeface="Arial" panose="020B0604020202020204" pitchFamily="34" charset="0"/>
                <a:ea typeface="平成明朝" charset="-128"/>
              </a:rPr>
              <a:t>Computer</a:t>
            </a:r>
            <a:endParaRPr kumimoji="1" lang="en-US" altLang="ja-JP" sz="1600" dirty="0">
              <a:solidFill>
                <a:srgbClr val="000000"/>
              </a:solidFill>
              <a:latin typeface="Arial" panose="020B0604020202020204" pitchFamily="34" charset="0"/>
              <a:ea typeface="平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12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E21B185-BBC2-4CC3-9CEB-5EF147C1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FT-IR Spectroscopy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DE9320A-1A8B-4B1B-8162-52268B2F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846064-2D15-4B58-8F2F-2D454670EA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2768" y="1053210"/>
            <a:ext cx="2358986" cy="1328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7040EED-BAFC-44D7-963B-AFE65166C2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2768" y="2616701"/>
            <a:ext cx="2344056" cy="13039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6D18EB20-AEA5-42F0-A87A-F8BF5F42AB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5849" y="2616701"/>
            <a:ext cx="2344056" cy="13287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88B85E9F-C7CA-4FCC-9BD8-A03881F87A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5849" y="1025653"/>
            <a:ext cx="2324149" cy="13785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B8C6874E-2385-49BB-AEDD-42469FF7F0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6645" y="4650360"/>
            <a:ext cx="3371849" cy="184885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524C495F-66C1-400E-BF02-79492B142FA1}"/>
              </a:ext>
            </a:extLst>
          </p:cNvPr>
          <p:cNvSpPr/>
          <p:nvPr/>
        </p:nvSpPr>
        <p:spPr>
          <a:xfrm>
            <a:off x="2347769" y="7020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Interferogram</a:t>
            </a:r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B8A07E19-DCD6-4EFE-9104-A0E478FEFE5F}"/>
              </a:ext>
            </a:extLst>
          </p:cNvPr>
          <p:cNvSpPr/>
          <p:nvPr/>
        </p:nvSpPr>
        <p:spPr>
          <a:xfrm>
            <a:off x="4158190" y="648918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Frequency (cm</a:t>
            </a:r>
            <a:r>
              <a:rPr lang="fi-FI" altLang="en-US" baseline="30000" dirty="0">
                <a:latin typeface="Arial" panose="020B0604020202020204" pitchFamily="34" charset="0"/>
                <a:ea typeface="MS PGothic" panose="020B0600070205080204" pitchFamily="34" charset="-128"/>
              </a:rPr>
              <a:t>-1</a:t>
            </a:r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F603BAFB-09B2-4B74-9144-B10CCB4C07F7}"/>
              </a:ext>
            </a:extLst>
          </p:cNvPr>
          <p:cNvSpPr/>
          <p:nvPr/>
        </p:nvSpPr>
        <p:spPr>
          <a:xfrm rot="16200000">
            <a:off x="2959028" y="539011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T(%)</a:t>
            </a:r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E5DC932B-85DE-4F84-A403-FEBD01759584}"/>
              </a:ext>
            </a:extLst>
          </p:cNvPr>
          <p:cNvSpPr/>
          <p:nvPr/>
        </p:nvSpPr>
        <p:spPr>
          <a:xfrm>
            <a:off x="633548" y="5282397"/>
            <a:ext cx="2472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cs typeface="Times New Roman" panose="02020603050405020304" pitchFamily="18" charset="0"/>
              </a:rPr>
              <a:t>P /  P</a:t>
            </a:r>
            <a:r>
              <a:rPr lang="en-US" altLang="en-US" sz="32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3200" dirty="0">
                <a:cs typeface="Times New Roman" panose="02020603050405020304" pitchFamily="18" charset="0"/>
              </a:rPr>
              <a:t>  x 100=</a:t>
            </a:r>
            <a:endParaRPr lang="en-US" sz="32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C6777D15-A46C-4A3E-A512-4899229341A1}"/>
              </a:ext>
            </a:extLst>
          </p:cNvPr>
          <p:cNvSpPr/>
          <p:nvPr/>
        </p:nvSpPr>
        <p:spPr>
          <a:xfrm>
            <a:off x="807897" y="153294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Sample</a:t>
            </a:r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2247CBA4-CD4D-4CF9-AD20-C1C99CCE4A02}"/>
              </a:ext>
            </a:extLst>
          </p:cNvPr>
          <p:cNvSpPr/>
          <p:nvPr/>
        </p:nvSpPr>
        <p:spPr>
          <a:xfrm>
            <a:off x="5607573" y="691698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Spectrum</a:t>
            </a:r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697E7064-2012-4B52-A3BB-B62510F8CE57}"/>
              </a:ext>
            </a:extLst>
          </p:cNvPr>
          <p:cNvSpPr/>
          <p:nvPr/>
        </p:nvSpPr>
        <p:spPr>
          <a:xfrm>
            <a:off x="5277129" y="389710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Frequency (cm</a:t>
            </a:r>
            <a:r>
              <a:rPr lang="fi-FI" altLang="en-US" baseline="30000" dirty="0">
                <a:latin typeface="Arial" panose="020B0604020202020204" pitchFamily="34" charset="0"/>
                <a:ea typeface="MS PGothic" panose="020B0600070205080204" pitchFamily="34" charset="-128"/>
              </a:rPr>
              <a:t>-1</a:t>
            </a:r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47673FFB-0A1F-4A22-8B2E-CDD8DA30A7E2}"/>
              </a:ext>
            </a:extLst>
          </p:cNvPr>
          <p:cNvSpPr/>
          <p:nvPr/>
        </p:nvSpPr>
        <p:spPr>
          <a:xfrm>
            <a:off x="2230397" y="3904401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Distance (MM)</a:t>
            </a:r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B2E8E3CF-F24D-421C-A199-CD1C347056D5}"/>
              </a:ext>
            </a:extLst>
          </p:cNvPr>
          <p:cNvSpPr/>
          <p:nvPr/>
        </p:nvSpPr>
        <p:spPr>
          <a:xfrm>
            <a:off x="462282" y="3096433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en-US" dirty="0">
                <a:latin typeface="Arial" panose="020B0604020202020204" pitchFamily="34" charset="0"/>
                <a:ea typeface="MS PGothic" panose="020B0600070205080204" pitchFamily="34" charset="-128"/>
              </a:rPr>
              <a:t>Background</a:t>
            </a:r>
            <a:endParaRPr lang="en-US" dirty="0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BBAEE960-C449-483D-946C-D56B1187428F}"/>
              </a:ext>
            </a:extLst>
          </p:cNvPr>
          <p:cNvCxnSpPr>
            <a:cxnSpLocks/>
          </p:cNvCxnSpPr>
          <p:nvPr/>
        </p:nvCxnSpPr>
        <p:spPr>
          <a:xfrm>
            <a:off x="4329694" y="1759908"/>
            <a:ext cx="68169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58A939B-E28C-4D96-9BA0-DD86EEA9527A}"/>
              </a:ext>
            </a:extLst>
          </p:cNvPr>
          <p:cNvSpPr txBox="1"/>
          <p:nvPr/>
        </p:nvSpPr>
        <p:spPr>
          <a:xfrm>
            <a:off x="4386844" y="1322719"/>
            <a:ext cx="103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FT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xmlns="" id="{B7B09102-1D98-4A28-9000-C5592C21221C}"/>
              </a:ext>
            </a:extLst>
          </p:cNvPr>
          <p:cNvCxnSpPr>
            <a:cxnSpLocks/>
          </p:cNvCxnSpPr>
          <p:nvPr/>
        </p:nvCxnSpPr>
        <p:spPr>
          <a:xfrm>
            <a:off x="4306968" y="3302789"/>
            <a:ext cx="68169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BFC49EF4-3CB9-465C-B5A1-03F6E1B1E5ED}"/>
              </a:ext>
            </a:extLst>
          </p:cNvPr>
          <p:cNvSpPr txBox="1"/>
          <p:nvPr/>
        </p:nvSpPr>
        <p:spPr>
          <a:xfrm>
            <a:off x="4364118" y="2865600"/>
            <a:ext cx="103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8DD1E11F-99BD-4846-9882-CC1BA33D2ACB}"/>
              </a:ext>
            </a:extLst>
          </p:cNvPr>
          <p:cNvSpPr/>
          <p:nvPr/>
        </p:nvSpPr>
        <p:spPr>
          <a:xfrm>
            <a:off x="7439905" y="2976269"/>
            <a:ext cx="535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200" baseline="-25000" dirty="0">
                <a:solidFill>
                  <a:prstClr val="black"/>
                </a:solidFill>
                <a:cs typeface="Times New Roman" panose="02020603050405020304" pitchFamily="18" charset="0"/>
              </a:rPr>
              <a:t>0</a:t>
            </a:r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DC57C39B-739E-49CF-BB5B-1E6F5311DAD2}"/>
              </a:ext>
            </a:extLst>
          </p:cNvPr>
          <p:cNvSpPr/>
          <p:nvPr/>
        </p:nvSpPr>
        <p:spPr>
          <a:xfrm>
            <a:off x="7439905" y="1491996"/>
            <a:ext cx="396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28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7" grpId="0"/>
      <p:bldP spid="98" grpId="0"/>
      <p:bldP spid="100" grpId="0"/>
      <p:bldP spid="101" grpId="0"/>
      <p:bldP spid="105" grpId="0"/>
      <p:bldP spid="107" grpId="0"/>
      <p:bldP spid="78" grpId="0"/>
      <p:bldP spid="10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>
            <a:extLst>
              <a:ext uri="{FF2B5EF4-FFF2-40B4-BE49-F238E27FC236}">
                <a16:creationId xmlns:a16="http://schemas.microsoft.com/office/drawing/2014/main" xmlns="" id="{1EF606BF-7192-42CE-A4B2-6D8BC9A6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3" y="1168401"/>
            <a:ext cx="445050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xmlns="" id="{8F6622C7-A897-4FC8-A8C8-1540024051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fld id="{62411B64-9158-4861-A25A-3B6A995A07B1}" type="slidenum">
              <a:rPr lang="ar-SA" altLang="en-US" sz="1400"/>
              <a:pPr rtl="0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xmlns="" id="{D3592335-9C9F-44FE-BB78-97E2198B8F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2617929"/>
              </p:ext>
            </p:extLst>
          </p:nvPr>
        </p:nvGraphicFramePr>
        <p:xfrm>
          <a:off x="4783137" y="1279754"/>
          <a:ext cx="4360863" cy="4354512"/>
        </p:xfrm>
        <a:graphic>
          <a:graphicData uri="http://schemas.openxmlformats.org/presentationml/2006/ole">
            <p:oleObj spid="_x0000_s215058" name="Picture" r:id="rId4" imgW="4968240" imgH="4960620" progId="Word.Picture.8">
              <p:embed/>
            </p:oleObj>
          </a:graphicData>
        </a:graphic>
      </p:graphicFrame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60398A1A-AD7C-40DF-965C-46E151B9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937" y="4257617"/>
            <a:ext cx="14898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dirty="0">
                <a:solidFill>
                  <a:srgbClr val="000000"/>
                </a:solidFill>
                <a:latin typeface="+mn-lt"/>
                <a:ea typeface="平成明朝" charset="-128"/>
                <a:cs typeface="Times New Roman" panose="02020603050405020304" pitchFamily="18" charset="0"/>
              </a:rPr>
              <a:t>Summed</a:t>
            </a: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dirty="0">
                <a:solidFill>
                  <a:srgbClr val="000000"/>
                </a:solidFill>
                <a:latin typeface="+mn-lt"/>
                <a:ea typeface="平成明朝" charset="-128"/>
                <a:cs typeface="Times New Roman" panose="02020603050405020304" pitchFamily="18" charset="0"/>
              </a:rPr>
              <a:t>Interferogram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7B8F46AB-280A-46F3-B933-699741DE5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51" y="2866963"/>
            <a:ext cx="1794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dirty="0">
                <a:solidFill>
                  <a:srgbClr val="000000"/>
                </a:solidFill>
                <a:latin typeface="+mn-lt"/>
                <a:ea typeface="平成明朝" charset="-128"/>
                <a:cs typeface="Times New Roman" panose="02020603050405020304" pitchFamily="18" charset="0"/>
              </a:rPr>
              <a:t>Laser Calibration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4CC875F1-32A8-418F-930D-74087D0C5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905" y="1445274"/>
            <a:ext cx="14898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dirty="0">
                <a:solidFill>
                  <a:srgbClr val="000000"/>
                </a:solidFill>
                <a:latin typeface="+mn-lt"/>
                <a:ea typeface="平成明朝" charset="-128"/>
                <a:cs typeface="Times New Roman" panose="02020603050405020304" pitchFamily="18" charset="0"/>
              </a:rPr>
              <a:t>Sample</a:t>
            </a: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800" dirty="0">
                <a:solidFill>
                  <a:srgbClr val="000000"/>
                </a:solidFill>
                <a:latin typeface="+mn-lt"/>
                <a:ea typeface="平成明朝" charset="-128"/>
                <a:cs typeface="Times New Roman" panose="02020603050405020304" pitchFamily="18" charset="0"/>
              </a:rPr>
              <a:t>Interferogram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09EC5BC-9D3A-41B2-AD2E-E7A6FE6D3C81}"/>
              </a:ext>
            </a:extLst>
          </p:cNvPr>
          <p:cNvSpPr/>
          <p:nvPr/>
        </p:nvSpPr>
        <p:spPr>
          <a:xfrm>
            <a:off x="319314" y="928916"/>
            <a:ext cx="769257" cy="2801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91082C31-F340-4BB8-8CD0-A8A807AAB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79" y="445378"/>
            <a:ext cx="18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defTabSz="762000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defTabSz="762000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defTabSz="762000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defTabSz="762000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defTabSz="762000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defTabSz="7620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2000" dirty="0">
                <a:solidFill>
                  <a:srgbClr val="FF0000"/>
                </a:solidFill>
                <a:latin typeface="+mn-lt"/>
                <a:ea typeface="平成明朝" charset="-128"/>
                <a:cs typeface="Times New Roman" panose="02020603050405020304" pitchFamily="18" charset="0"/>
              </a:rPr>
              <a:t>Reference Laser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BAE2A08F-92C1-4423-B84D-AE180677C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FT-IR Spectroscopy</a:t>
            </a:r>
          </a:p>
        </p:txBody>
      </p:sp>
    </p:spTree>
    <p:extLst>
      <p:ext uri="{BB962C8B-B14F-4D97-AF65-F5344CB8AC3E}">
        <p14:creationId xmlns:p14="http://schemas.microsoft.com/office/powerpoint/2010/main" xmlns="" val="42284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2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40469B-99EC-49CD-AF3B-11EE9350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3DB6263-719F-45A4-AB7D-AD24667B9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Commercial FT-IR Spectrometer</a:t>
            </a:r>
          </a:p>
        </p:txBody>
      </p:sp>
      <p:pic>
        <p:nvPicPr>
          <p:cNvPr id="222210" name="Picture 2" descr="Image result for purchase FT-IR spectrometer">
            <a:extLst>
              <a:ext uri="{FF2B5EF4-FFF2-40B4-BE49-F238E27FC236}">
                <a16:creationId xmlns:a16="http://schemas.microsoft.com/office/drawing/2014/main" xmlns="" id="{A2AB23F6-4262-4C19-BD48-7C3F2581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628" y="1302654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EF4951-CD83-4EE6-8855-B5990C7824A7}"/>
              </a:ext>
            </a:extLst>
          </p:cNvPr>
          <p:cNvSpPr/>
          <p:nvPr/>
        </p:nvSpPr>
        <p:spPr>
          <a:xfrm>
            <a:off x="1655938" y="840989"/>
            <a:ext cx="1698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/>
              <a:t>PerkinElmer</a:t>
            </a:r>
          </a:p>
        </p:txBody>
      </p:sp>
      <p:pic>
        <p:nvPicPr>
          <p:cNvPr id="222212" name="Picture 4" descr="Image result for purchase FT-IR spectrometer">
            <a:extLst>
              <a:ext uri="{FF2B5EF4-FFF2-40B4-BE49-F238E27FC236}">
                <a16:creationId xmlns:a16="http://schemas.microsoft.com/office/drawing/2014/main" xmlns="" id="{A11A6F76-81E4-4677-9A73-AEB89512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537" y="1302653"/>
            <a:ext cx="2354886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8C1A8D-96A8-49B4-88BF-FEE6EADFB360}"/>
              </a:ext>
            </a:extLst>
          </p:cNvPr>
          <p:cNvSpPr/>
          <p:nvPr/>
        </p:nvSpPr>
        <p:spPr>
          <a:xfrm>
            <a:off x="6018951" y="831882"/>
            <a:ext cx="1068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/>
              <a:t>Nicolet</a:t>
            </a:r>
          </a:p>
        </p:txBody>
      </p:sp>
      <p:pic>
        <p:nvPicPr>
          <p:cNvPr id="222214" name="Picture 6" descr="Image result for purchase FT-IR spectrometer">
            <a:extLst>
              <a:ext uri="{FF2B5EF4-FFF2-40B4-BE49-F238E27FC236}">
                <a16:creationId xmlns:a16="http://schemas.microsoft.com/office/drawing/2014/main" xmlns="" id="{C6912D30-3FBA-4EF5-81DC-E4B15AFE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093" y="3434926"/>
            <a:ext cx="5268166" cy="39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519580-1D75-4C03-A0FF-E3F05806F98C}"/>
              </a:ext>
            </a:extLst>
          </p:cNvPr>
          <p:cNvSpPr/>
          <p:nvPr/>
        </p:nvSpPr>
        <p:spPr>
          <a:xfrm>
            <a:off x="4062429" y="3736588"/>
            <a:ext cx="1011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/>
              <a:t>Bruker</a:t>
            </a:r>
          </a:p>
        </p:txBody>
      </p:sp>
    </p:spTree>
    <p:extLst>
      <p:ext uri="{BB962C8B-B14F-4D97-AF65-F5344CB8AC3E}">
        <p14:creationId xmlns:p14="http://schemas.microsoft.com/office/powerpoint/2010/main" xmlns="" val="19464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31515DDC-D54F-4C27-9869-3E9B8533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Spectrometers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3BE190-B3AC-4D5C-B020-0DB73513B188}"/>
              </a:ext>
            </a:extLst>
          </p:cNvPr>
          <p:cNvSpPr txBox="1"/>
          <p:nvPr/>
        </p:nvSpPr>
        <p:spPr>
          <a:xfrm>
            <a:off x="0" y="742713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Dispersive IR Spectrometer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C0BBCF-AE69-4AE5-8751-A3BA0A772A5F}"/>
              </a:ext>
            </a:extLst>
          </p:cNvPr>
          <p:cNvSpPr txBox="1"/>
          <p:nvPr/>
        </p:nvSpPr>
        <p:spPr>
          <a:xfrm>
            <a:off x="4586515" y="742712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FT-IR Spectrometer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457FE79-0132-48A3-9102-A2E642F3961A}"/>
              </a:ext>
            </a:extLst>
          </p:cNvPr>
          <p:cNvGrpSpPr/>
          <p:nvPr/>
        </p:nvGrpSpPr>
        <p:grpSpPr>
          <a:xfrm>
            <a:off x="111426" y="1289633"/>
            <a:ext cx="4388004" cy="1935417"/>
            <a:chOff x="183996" y="1289633"/>
            <a:chExt cx="5183260" cy="2286180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xmlns="" id="{0AE2CEAC-E621-4F51-8998-F7BE962C5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96" y="1289633"/>
              <a:ext cx="5183260" cy="228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xmlns="" id="{E9B13F56-5226-41EC-A3F5-89A92D84E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585" y="1840335"/>
              <a:ext cx="982932" cy="32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Grating</a:t>
              </a:r>
            </a:p>
          </p:txBody>
        </p: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xmlns="" id="{2CE412BC-3D93-43F5-9C71-8F66F96C5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834" y="3222033"/>
              <a:ext cx="13945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Light source</a:t>
              </a:r>
            </a:p>
          </p:txBody>
        </p:sp>
        <p:sp>
          <p:nvSpPr>
            <p:cNvPr id="32" name="Text Box 9">
              <a:extLst>
                <a:ext uri="{FF2B5EF4-FFF2-40B4-BE49-F238E27FC236}">
                  <a16:creationId xmlns:a16="http://schemas.microsoft.com/office/drawing/2014/main" xmlns="" id="{40D556D2-798E-4C33-BB12-3B089844C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590" y="1439038"/>
              <a:ext cx="9524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Detector</a:t>
              </a: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xmlns="" id="{F7425E85-5ED5-4552-892E-9182A187E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2554" y="2339697"/>
              <a:ext cx="10018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Sample</a:t>
              </a:r>
            </a:p>
          </p:txBody>
        </p: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xmlns="" id="{DE1748D5-BB5E-4F84-A8ED-05DDD2CEC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9985" y="1749124"/>
              <a:ext cx="5815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Slit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0078AD-2D8D-4818-AD16-9A38E7F75AAE}"/>
              </a:ext>
            </a:extLst>
          </p:cNvPr>
          <p:cNvGrpSpPr/>
          <p:nvPr/>
        </p:nvGrpSpPr>
        <p:grpSpPr>
          <a:xfrm>
            <a:off x="4687995" y="1284649"/>
            <a:ext cx="4320297" cy="1935417"/>
            <a:chOff x="3928780" y="3954382"/>
            <a:chExt cx="5215220" cy="2429947"/>
          </a:xfrm>
        </p:grpSpPr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xmlns="" id="{C2C2A81A-2AB2-48E5-9533-DBE37260B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780" y="3954382"/>
              <a:ext cx="5215220" cy="242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xmlns="" id="{DDD380F0-02BD-4AC2-9893-1FB8CE928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8049" y="4000894"/>
              <a:ext cx="883245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Fixed CCM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xmlns="" id="{E5447364-5223-46A6-9E65-C93AC92B1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146" y="4796687"/>
              <a:ext cx="414023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B.S.</a:t>
              </a:r>
            </a:p>
          </p:txBody>
        </p:sp>
        <p:sp>
          <p:nvSpPr>
            <p:cNvPr id="39" name="Text Box 17">
              <a:extLst>
                <a:ext uri="{FF2B5EF4-FFF2-40B4-BE49-F238E27FC236}">
                  <a16:creationId xmlns:a16="http://schemas.microsoft.com/office/drawing/2014/main" xmlns="" id="{335E1BD3-70F2-4844-BF3B-886EC4C86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43" y="5813489"/>
              <a:ext cx="1009632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Moving CCM</a:t>
              </a: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xmlns="" id="{BE2C3468-252E-40D6-BDC4-0C12C5733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3108" y="6082700"/>
              <a:ext cx="1120037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IR Light source</a:t>
              </a:r>
            </a:p>
          </p:txBody>
        </p:sp>
        <p:sp>
          <p:nvSpPr>
            <p:cNvPr id="41" name="Text Box 19">
              <a:extLst>
                <a:ext uri="{FF2B5EF4-FFF2-40B4-BE49-F238E27FC236}">
                  <a16:creationId xmlns:a16="http://schemas.microsoft.com/office/drawing/2014/main" xmlns="" id="{FBA2B1AA-DD51-4A4E-AC77-AAE15718F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805" y="5389235"/>
              <a:ext cx="618853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Sample</a:t>
              </a:r>
            </a:p>
          </p:txBody>
        </p:sp>
        <p:sp>
          <p:nvSpPr>
            <p:cNvPr id="42" name="Text Box 20">
              <a:extLst>
                <a:ext uri="{FF2B5EF4-FFF2-40B4-BE49-F238E27FC236}">
                  <a16:creationId xmlns:a16="http://schemas.microsoft.com/office/drawing/2014/main" xmlns="" id="{F67771F5-72DD-420A-B985-3DC3E9405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6565" y="4473464"/>
              <a:ext cx="691489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Detector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5A11D94-F7C7-4CD1-8BDD-AA6C2759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1" y="6356350"/>
            <a:ext cx="2133600" cy="365125"/>
          </a:xfrm>
        </p:spPr>
        <p:txBody>
          <a:bodyPr/>
          <a:lstStyle/>
          <a:p>
            <a:fld id="{0F587871-99EE-4AE0-A7E5-99EF5E7B3BA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FCFEDF-09FC-4731-BA1D-FEC8942CF0E9}"/>
              </a:ext>
            </a:extLst>
          </p:cNvPr>
          <p:cNvSpPr txBox="1"/>
          <p:nvPr/>
        </p:nvSpPr>
        <p:spPr>
          <a:xfrm>
            <a:off x="641197" y="3441228"/>
            <a:ext cx="430150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Reference and sample simultaneously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Multiple moving parts</a:t>
            </a:r>
          </a:p>
          <a:p>
            <a:pPr>
              <a:spcAft>
                <a:spcPts val="600"/>
              </a:spcAft>
            </a:pPr>
            <a:r>
              <a:rPr lang="en-US" dirty="0"/>
              <a:t>Stray light, 2</a:t>
            </a:r>
            <a:r>
              <a:rPr lang="en-US" baseline="30000" dirty="0"/>
              <a:t>nd</a:t>
            </a:r>
            <a:r>
              <a:rPr lang="en-US" dirty="0"/>
              <a:t> order, emission noise</a:t>
            </a:r>
          </a:p>
          <a:p>
            <a:pPr>
              <a:spcAft>
                <a:spcPts val="600"/>
              </a:spcAft>
            </a:pPr>
            <a:r>
              <a:rPr lang="en-US" dirty="0"/>
              <a:t>Low intensity (slit limited)</a:t>
            </a:r>
          </a:p>
          <a:p>
            <a:pPr>
              <a:spcAft>
                <a:spcPts val="600"/>
              </a:spcAft>
            </a:pPr>
            <a:r>
              <a:rPr lang="en-US" dirty="0"/>
              <a:t>Slow (grating scan)</a:t>
            </a:r>
          </a:p>
          <a:p>
            <a:pPr>
              <a:spcAft>
                <a:spcPts val="600"/>
              </a:spcAft>
            </a:pPr>
            <a:r>
              <a:rPr lang="en-US" dirty="0"/>
              <a:t>Resolution: </a:t>
            </a:r>
            <a:r>
              <a:rPr lang="en-US" dirty="0">
                <a:solidFill>
                  <a:srgbClr val="333333"/>
                </a:solidFill>
              </a:rPr>
              <a:t>0.2 cm</a:t>
            </a:r>
            <a:r>
              <a:rPr lang="en-US" baseline="30000" dirty="0">
                <a:solidFill>
                  <a:srgbClr val="333333"/>
                </a:solidFill>
              </a:rPr>
              <a:t>-1</a:t>
            </a:r>
            <a:endParaRPr lang="en-US" dirty="0">
              <a:solidFill>
                <a:srgbClr val="333333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/>
              <a:t>S/N instrument limited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baseline="-25000" dirty="0"/>
              <a:t> </a:t>
            </a:r>
            <a:r>
              <a:rPr lang="en-US" dirty="0"/>
              <a:t>width limited by grating and length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2BE6930-C038-49AA-9C88-771BF02F0B6B}"/>
              </a:ext>
            </a:extLst>
          </p:cNvPr>
          <p:cNvSpPr txBox="1"/>
          <p:nvPr/>
        </p:nvSpPr>
        <p:spPr>
          <a:xfrm>
            <a:off x="4810044" y="3460278"/>
            <a:ext cx="453390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Reference then sample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Only a single mirror moves</a:t>
            </a:r>
          </a:p>
          <a:p>
            <a:pPr>
              <a:spcAft>
                <a:spcPts val="600"/>
              </a:spcAft>
            </a:pPr>
            <a:r>
              <a:rPr lang="en-US" dirty="0"/>
              <a:t>Sample after interferometer (rest is lost in FT)</a:t>
            </a:r>
          </a:p>
          <a:p>
            <a:pPr>
              <a:spcAft>
                <a:spcPts val="600"/>
              </a:spcAft>
            </a:pPr>
            <a:r>
              <a:rPr lang="en-US" dirty="0"/>
              <a:t>Higher intensity</a:t>
            </a:r>
          </a:p>
          <a:p>
            <a:pPr>
              <a:spcAft>
                <a:spcPts val="600"/>
              </a:spcAft>
            </a:pPr>
            <a:r>
              <a:rPr lang="en-US" dirty="0"/>
              <a:t>Faster</a:t>
            </a:r>
          </a:p>
          <a:p>
            <a:pPr>
              <a:spcAft>
                <a:spcPts val="600"/>
              </a:spcAft>
            </a:pPr>
            <a:r>
              <a:rPr lang="en-US" dirty="0"/>
              <a:t>Resolution: </a:t>
            </a:r>
            <a:r>
              <a:rPr lang="en-US" dirty="0">
                <a:solidFill>
                  <a:srgbClr val="333333"/>
                </a:solidFill>
              </a:rPr>
              <a:t>0.001 cm</a:t>
            </a:r>
            <a:r>
              <a:rPr lang="en-US" baseline="30000" dirty="0">
                <a:solidFill>
                  <a:srgbClr val="333333"/>
                </a:solidFill>
              </a:rPr>
              <a:t>-1</a:t>
            </a:r>
          </a:p>
          <a:p>
            <a:pPr>
              <a:spcAft>
                <a:spcPts val="600"/>
              </a:spcAft>
            </a:pPr>
            <a:r>
              <a:rPr lang="en-US" dirty="0"/>
              <a:t>S/N scan number/length limited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baseline="-25000" dirty="0"/>
              <a:t> </a:t>
            </a:r>
            <a:r>
              <a:rPr lang="en-US" dirty="0"/>
              <a:t>width limited by source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>
              <a:solidFill>
                <a:srgbClr val="333333"/>
              </a:solidFill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227332" name="Picture 4" descr="Image result for check mark">
            <a:extLst>
              <a:ext uri="{FF2B5EF4-FFF2-40B4-BE49-F238E27FC236}">
                <a16:creationId xmlns:a16="http://schemas.microsoft.com/office/drawing/2014/main" xmlns="" id="{BEEA057B-258A-4759-903D-85156A78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4" y="3400539"/>
            <a:ext cx="379943" cy="3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mage result for check mark">
            <a:extLst>
              <a:ext uri="{FF2B5EF4-FFF2-40B4-BE49-F238E27FC236}">
                <a16:creationId xmlns:a16="http://schemas.microsoft.com/office/drawing/2014/main" xmlns="" id="{19F0DDC4-A3CF-4D77-978E-923259E7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717" y="4180077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check mark">
            <a:extLst>
              <a:ext uri="{FF2B5EF4-FFF2-40B4-BE49-F238E27FC236}">
                <a16:creationId xmlns:a16="http://schemas.microsoft.com/office/drawing/2014/main" xmlns="" id="{A131FFE1-69B5-4C86-ADB0-CE52DAE7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282" y="4534982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Image result for check mark">
            <a:extLst>
              <a:ext uri="{FF2B5EF4-FFF2-40B4-BE49-F238E27FC236}">
                <a16:creationId xmlns:a16="http://schemas.microsoft.com/office/drawing/2014/main" xmlns="" id="{C056FBF3-9818-4324-AD04-A4FC2B13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282" y="4889887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Image result for check mark">
            <a:extLst>
              <a:ext uri="{FF2B5EF4-FFF2-40B4-BE49-F238E27FC236}">
                <a16:creationId xmlns:a16="http://schemas.microsoft.com/office/drawing/2014/main" xmlns="" id="{9E50ABE9-ED2A-4F15-8F11-59CF952C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462" y="5253005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check mark">
            <a:extLst>
              <a:ext uri="{FF2B5EF4-FFF2-40B4-BE49-F238E27FC236}">
                <a16:creationId xmlns:a16="http://schemas.microsoft.com/office/drawing/2014/main" xmlns="" id="{B7E52C8A-1297-4C0B-8438-3F8B8BE9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282" y="5607910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Image result for check mark">
            <a:extLst>
              <a:ext uri="{FF2B5EF4-FFF2-40B4-BE49-F238E27FC236}">
                <a16:creationId xmlns:a16="http://schemas.microsoft.com/office/drawing/2014/main" xmlns="" id="{ADDB4045-89B1-481A-9C37-AADC136F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1201" y="5947306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check mark">
            <a:extLst>
              <a:ext uri="{FF2B5EF4-FFF2-40B4-BE49-F238E27FC236}">
                <a16:creationId xmlns:a16="http://schemas.microsoft.com/office/drawing/2014/main" xmlns="" id="{75A71FAE-CA12-42C3-AA40-D64108626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282" y="6273031"/>
            <a:ext cx="307402" cy="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02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Spectroscopy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68977" y="2955024"/>
            <a:ext cx="3711757" cy="2313663"/>
            <a:chOff x="4060825" y="3027594"/>
            <a:chExt cx="4902200" cy="3055706"/>
          </a:xfrm>
        </p:grpSpPr>
        <p:pic>
          <p:nvPicPr>
            <p:cNvPr id="109574" name="Picture 6" descr="https://www2.fin.ucar.edu/sites/default/files/u105/desktop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60825" y="3027594"/>
              <a:ext cx="4902200" cy="3055706"/>
            </a:xfrm>
            <a:prstGeom prst="rect">
              <a:avLst/>
            </a:prstGeom>
            <a:noFill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1496" y="3387903"/>
              <a:ext cx="1769657" cy="126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290301" y="3052996"/>
            <a:ext cx="6502400" cy="3659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Infrared Spectroscopic Techniques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Transmission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Reflection Absorption (RAIRS or IRRAS)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Polarization-Modulated RAIRS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Diffuse Reflectance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Photoacoustic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Attenuated Total Reflectance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BC6DCE47-ED6D-4477-9246-CDC65EC5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68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CCB68ED-5485-4EF1-B9B1-3234299213A6}"/>
              </a:ext>
            </a:extLst>
          </p:cNvPr>
          <p:cNvGrpSpPr/>
          <p:nvPr/>
        </p:nvGrpSpPr>
        <p:grpSpPr>
          <a:xfrm>
            <a:off x="2407091" y="826446"/>
            <a:ext cx="4320297" cy="1935417"/>
            <a:chOff x="3928780" y="3954382"/>
            <a:chExt cx="5215220" cy="2429947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xmlns="" id="{52F61C33-82E3-4760-843A-D82C96D71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780" y="3954382"/>
              <a:ext cx="5215220" cy="242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5">
              <a:extLst>
                <a:ext uri="{FF2B5EF4-FFF2-40B4-BE49-F238E27FC236}">
                  <a16:creationId xmlns:a16="http://schemas.microsoft.com/office/drawing/2014/main" xmlns="" id="{FA46E26A-B838-4FFA-A899-6854BD816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8049" y="4000894"/>
              <a:ext cx="883245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Fixed CCM</a:t>
              </a:r>
            </a:p>
          </p:txBody>
        </p:sp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xmlns="" id="{0555C0DF-CF42-4A1C-BA79-A99824710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146" y="4796687"/>
              <a:ext cx="414023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B.S.</a:t>
              </a:r>
            </a:p>
          </p:txBody>
        </p:sp>
        <p:sp>
          <p:nvSpPr>
            <p:cNvPr id="27" name="Text Box 17">
              <a:extLst>
                <a:ext uri="{FF2B5EF4-FFF2-40B4-BE49-F238E27FC236}">
                  <a16:creationId xmlns:a16="http://schemas.microsoft.com/office/drawing/2014/main" xmlns="" id="{AD0077D4-C5D1-44C0-A889-AED35D141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43" y="5813489"/>
              <a:ext cx="1009632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Moving CCM</a:t>
              </a:r>
            </a:p>
          </p:txBody>
        </p:sp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xmlns="" id="{85C28DF0-462A-4A79-9C68-C4AF2C150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3108" y="6082700"/>
              <a:ext cx="1120037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IR Light source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xmlns="" id="{4E61372F-402A-4BE2-8BB2-1247C7809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805" y="5389235"/>
              <a:ext cx="618853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Sample</a:t>
              </a:r>
            </a:p>
          </p:txBody>
        </p:sp>
        <p:sp>
          <p:nvSpPr>
            <p:cNvPr id="30" name="Text Box 20">
              <a:extLst>
                <a:ext uri="{FF2B5EF4-FFF2-40B4-BE49-F238E27FC236}">
                  <a16:creationId xmlns:a16="http://schemas.microsoft.com/office/drawing/2014/main" xmlns="" id="{ACDCE856-5053-4CE3-9FE9-199F6EAE7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6565" y="4473464"/>
              <a:ext cx="691489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Detector</a:t>
              </a:r>
            </a:p>
          </p:txBody>
        </p:sp>
      </p:grpSp>
      <p:sp>
        <p:nvSpPr>
          <p:cNvPr id="75" name="Freeform 74"/>
          <p:cNvSpPr/>
          <p:nvPr/>
        </p:nvSpPr>
        <p:spPr>
          <a:xfrm>
            <a:off x="6335320" y="1647860"/>
            <a:ext cx="2692565" cy="1441450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4DC3FD-142B-4591-A93D-E974CCA48E89}"/>
              </a:ext>
            </a:extLst>
          </p:cNvPr>
          <p:cNvSpPr/>
          <p:nvPr/>
        </p:nvSpPr>
        <p:spPr>
          <a:xfrm>
            <a:off x="4978400" y="1299029"/>
            <a:ext cx="1699897" cy="1059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1853" y="1045135"/>
            <a:ext cx="6266547" cy="462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Direct Transmission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140" y="6400799"/>
            <a:ext cx="269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Bruker</a:t>
            </a:r>
            <a:r>
              <a:rPr lang="en-US" sz="2400" b="1" dirty="0"/>
              <a:t> 80v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4034970" y="4554992"/>
            <a:ext cx="1008751" cy="12362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9158" y="5712034"/>
            <a:ext cx="175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979702" y="4064000"/>
            <a:ext cx="921650" cy="14971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6112" y="5510963"/>
            <a:ext cx="175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6342742" y="2914578"/>
            <a:ext cx="1364343" cy="2308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44232" y="2653326"/>
            <a:ext cx="175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7FB10BC-0663-4469-BEF9-BCE893C8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50240" y="1178561"/>
            <a:ext cx="7848600" cy="130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Given the following Raman and IR spectra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Fe(CO)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your character tables, is the molecule square pyramidal 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trigonal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bipyramidal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701" y="3023268"/>
            <a:ext cx="5869940" cy="262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00100" y="6456045"/>
            <a:ext cx="7543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Symmetry of Spectroscopy of Molecules </a:t>
            </a:r>
            <a:r>
              <a:rPr lang="en-US" sz="1400" dirty="0"/>
              <a:t>by K. </a:t>
            </a:r>
            <a:r>
              <a:rPr lang="en-US" sz="1400" dirty="0" err="1"/>
              <a:t>Veera</a:t>
            </a:r>
            <a:r>
              <a:rPr lang="en-US" sz="1400" dirty="0"/>
              <a:t> Reddy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20420" y="2708593"/>
          <a:ext cx="1562100" cy="1071562"/>
        </p:xfrm>
        <a:graphic>
          <a:graphicData uri="http://schemas.openxmlformats.org/presentationml/2006/ole">
            <p:oleObj spid="_x0000_s203834" name="CS ChemDraw Drawing" r:id="rId4" imgW="1846080" imgH="1269000" progId="ChemDraw.Document.6.0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28040" y="4562475"/>
          <a:ext cx="1495425" cy="1266825"/>
        </p:xfrm>
        <a:graphic>
          <a:graphicData uri="http://schemas.openxmlformats.org/presentationml/2006/ole">
            <p:oleObj spid="_x0000_s203835" name="CS ChemDraw Drawing" r:id="rId5" imgW="1749960" imgH="1484640" progId="ChemDraw.Document.6.0">
              <p:embed/>
            </p:oleObj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440498" y="4091940"/>
            <a:ext cx="39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F2239954-E581-4CEB-8F86-2A0EA8E19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Real IR Spectroscopy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3E1530B-909C-41AF-B7B6-0324952C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/>
          <p:cNvGrpSpPr/>
          <p:nvPr/>
        </p:nvGrpSpPr>
        <p:grpSpPr>
          <a:xfrm>
            <a:off x="1840165" y="1001412"/>
            <a:ext cx="5419220" cy="2033887"/>
            <a:chOff x="393311" y="1651942"/>
            <a:chExt cx="3864364" cy="1450334"/>
          </a:xfrm>
        </p:grpSpPr>
        <p:sp>
          <p:nvSpPr>
            <p:cNvPr id="31" name="Cube 30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3311" y="1654272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40" name="Oval 39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61903" y="1651942"/>
              <a:ext cx="13957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Diode Detector</a:t>
              </a:r>
            </a:p>
          </p:txBody>
        </p:sp>
        <p:sp>
          <p:nvSpPr>
            <p:cNvPr id="45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6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Direct Transmission</a:t>
            </a:r>
          </a:p>
        </p:txBody>
      </p:sp>
      <p:pic>
        <p:nvPicPr>
          <p:cNvPr id="86033" name="Picture 17" descr="http://upload.wikimedia.org/wikipedia/commons/9/91/Infraredspectroscopy_-_transmission_with_Kbr_pell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495" y="3066445"/>
            <a:ext cx="2339075" cy="3116642"/>
          </a:xfrm>
          <a:prstGeom prst="rect">
            <a:avLst/>
          </a:prstGeom>
          <a:noFill/>
        </p:spPr>
      </p:pic>
      <p:pic>
        <p:nvPicPr>
          <p:cNvPr id="86035" name="Picture 19" descr="http://www.chemistry.nmsu.edu/Instrumentation/KBr_d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604" y="3120575"/>
            <a:ext cx="1948996" cy="1884030"/>
          </a:xfrm>
          <a:prstGeom prst="rect">
            <a:avLst/>
          </a:prstGeom>
          <a:noFill/>
        </p:spPr>
      </p:pic>
      <p:pic>
        <p:nvPicPr>
          <p:cNvPr id="86036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6118" y="5146006"/>
            <a:ext cx="2224994" cy="142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1208793" y="6179023"/>
            <a:ext cx="144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KBr</a:t>
            </a:r>
            <a:r>
              <a:rPr lang="en-US" sz="2400" b="1" dirty="0"/>
              <a:t> Pellet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52717" y="2964774"/>
            <a:ext cx="2228411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 dirty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dirty="0"/>
              <a:t>Simple</a:t>
            </a:r>
          </a:p>
          <a:p>
            <a:pPr marL="228600">
              <a:spcAft>
                <a:spcPts val="1000"/>
              </a:spcAft>
            </a:pPr>
            <a:r>
              <a:rPr lang="en-US" dirty="0"/>
              <a:t>Standard</a:t>
            </a:r>
          </a:p>
          <a:p>
            <a:pPr marL="228600">
              <a:spcAft>
                <a:spcPts val="1000"/>
              </a:spcAft>
            </a:pPr>
            <a:r>
              <a:rPr lang="en-US" dirty="0"/>
              <a:t>Inexpensive</a:t>
            </a:r>
            <a:endParaRPr lang="en-US" dirty="0">
              <a:latin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en-US" sz="2000" b="1" u="sng" dirty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dirty="0"/>
              <a:t>In </a:t>
            </a:r>
            <a:r>
              <a:rPr lang="en-US" dirty="0" err="1"/>
              <a:t>KBr</a:t>
            </a:r>
            <a:endParaRPr lang="en-US" dirty="0"/>
          </a:p>
          <a:p>
            <a:pPr marL="228600">
              <a:spcAft>
                <a:spcPts val="1000"/>
              </a:spcAft>
            </a:pPr>
            <a:r>
              <a:rPr lang="en-US" dirty="0"/>
              <a:t>No solvent</a:t>
            </a:r>
          </a:p>
          <a:p>
            <a:pPr marL="228600">
              <a:spcAft>
                <a:spcPts val="1000"/>
              </a:spcAft>
            </a:pPr>
            <a:r>
              <a:rPr lang="en-US" dirty="0"/>
              <a:t>No surfaces</a:t>
            </a:r>
          </a:p>
          <a:p>
            <a:pPr marL="228600">
              <a:spcAft>
                <a:spcPts val="1000"/>
              </a:spcAft>
            </a:pPr>
            <a:r>
              <a:rPr lang="en-US" dirty="0"/>
              <a:t>Boring?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CC0918A-E2EC-4CE8-A819-DAC55E1D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46641" y="2434770"/>
            <a:ext cx="6711082" cy="4452258"/>
            <a:chOff x="1130736" y="3211285"/>
            <a:chExt cx="4724003" cy="3102429"/>
          </a:xfrm>
        </p:grpSpPr>
        <p:graphicFrame>
          <p:nvGraphicFramePr>
            <p:cNvPr id="26627" name="Object 3"/>
            <p:cNvGraphicFramePr>
              <a:graphicFrameLocks noChangeAspect="1"/>
            </p:cNvGraphicFramePr>
            <p:nvPr/>
          </p:nvGraphicFramePr>
          <p:xfrm>
            <a:off x="1130736" y="3211285"/>
            <a:ext cx="4724003" cy="3102429"/>
          </p:xfrm>
          <a:graphic>
            <a:graphicData uri="http://schemas.openxmlformats.org/presentationml/2006/ole">
              <p:oleObj spid="_x0000_s63927" name="Graph" r:id="rId3" imgW="29870400" imgH="22860000" progId="Origin50.Graph">
                <p:embed/>
              </p:oleObj>
            </a:graphicData>
          </a:graphic>
        </p:graphicFrame>
        <p:graphicFrame>
          <p:nvGraphicFramePr>
            <p:cNvPr id="26631" name="Object 7"/>
            <p:cNvGraphicFramePr>
              <a:graphicFrameLocks noChangeAspect="1"/>
            </p:cNvGraphicFramePr>
            <p:nvPr/>
          </p:nvGraphicFramePr>
          <p:xfrm>
            <a:off x="4148557" y="5506268"/>
            <a:ext cx="487455" cy="134420"/>
          </p:xfrm>
          <a:graphic>
            <a:graphicData uri="http://schemas.openxmlformats.org/presentationml/2006/ole">
              <p:oleObj spid="_x0000_s63928" name="CS ChemDraw Drawing" r:id="rId4" imgW="514350" imgH="133350" progId="ChemDraw.Document.6.0">
                <p:embed/>
              </p:oleObj>
            </a:graphicData>
          </a:graphic>
        </p:graphicFrame>
        <p:graphicFrame>
          <p:nvGraphicFramePr>
            <p:cNvPr id="26632" name="Object 8"/>
            <p:cNvGraphicFramePr>
              <a:graphicFrameLocks noChangeAspect="1"/>
            </p:cNvGraphicFramePr>
            <p:nvPr/>
          </p:nvGraphicFramePr>
          <p:xfrm>
            <a:off x="3703343" y="5396182"/>
            <a:ext cx="488933" cy="134420"/>
          </p:xfrm>
          <a:graphic>
            <a:graphicData uri="http://schemas.openxmlformats.org/presentationml/2006/ole">
              <p:oleObj spid="_x0000_s63929" name="CS ChemDraw Drawing" r:id="rId5" imgW="514350" imgH="133350" progId="ChemDraw.Document.6.0">
                <p:embed/>
              </p:oleObj>
            </a:graphicData>
          </a:graphic>
        </p:graphicFrame>
        <p:graphicFrame>
          <p:nvGraphicFramePr>
            <p:cNvPr id="26633" name="Object 9"/>
            <p:cNvGraphicFramePr>
              <a:graphicFrameLocks noChangeAspect="1"/>
            </p:cNvGraphicFramePr>
            <p:nvPr/>
          </p:nvGraphicFramePr>
          <p:xfrm>
            <a:off x="4034301" y="5229252"/>
            <a:ext cx="483024" cy="127034"/>
          </p:xfrm>
          <a:graphic>
            <a:graphicData uri="http://schemas.openxmlformats.org/presentationml/2006/ole">
              <p:oleObj spid="_x0000_s63930" name="CS ChemDraw Drawing" r:id="rId6" imgW="519196" imgH="136620" progId="ChemDraw.Document.6.0">
                <p:embed/>
              </p:oleObj>
            </a:graphicData>
          </a:graphic>
        </p:graphicFrame>
        <p:graphicFrame>
          <p:nvGraphicFramePr>
            <p:cNvPr id="26634" name="Object 10"/>
            <p:cNvGraphicFramePr>
              <a:graphicFrameLocks noChangeAspect="1"/>
            </p:cNvGraphicFramePr>
            <p:nvPr/>
          </p:nvGraphicFramePr>
          <p:xfrm>
            <a:off x="5030457" y="5536292"/>
            <a:ext cx="490408" cy="134420"/>
          </p:xfrm>
          <a:graphic>
            <a:graphicData uri="http://schemas.openxmlformats.org/presentationml/2006/ole">
              <p:oleObj spid="_x0000_s63931" name="CS ChemDraw Drawing" r:id="rId7" imgW="523875" imgH="133350" progId="ChemDraw.Document.6.0">
                <p:embed/>
              </p:oleObj>
            </a:graphicData>
          </a:graphic>
        </p:graphicFrame>
        <p:graphicFrame>
          <p:nvGraphicFramePr>
            <p:cNvPr id="26635" name="Object 11"/>
            <p:cNvGraphicFramePr>
              <a:graphicFrameLocks noChangeAspect="1"/>
            </p:cNvGraphicFramePr>
            <p:nvPr/>
          </p:nvGraphicFramePr>
          <p:xfrm>
            <a:off x="4650630" y="5392174"/>
            <a:ext cx="490408" cy="134420"/>
          </p:xfrm>
          <a:graphic>
            <a:graphicData uri="http://schemas.openxmlformats.org/presentationml/2006/ole">
              <p:oleObj spid="_x0000_s63932" name="CS ChemDraw Drawing" r:id="rId8" imgW="523875" imgH="133350" progId="ChemDraw.Document.6.0">
                <p:embed/>
              </p:oleObj>
            </a:graphicData>
          </a:graphic>
        </p:graphicFrame>
        <p:graphicFrame>
          <p:nvGraphicFramePr>
            <p:cNvPr id="26636" name="Object 12"/>
            <p:cNvGraphicFramePr>
              <a:graphicFrameLocks noChangeAspect="1"/>
            </p:cNvGraphicFramePr>
            <p:nvPr/>
          </p:nvGraphicFramePr>
          <p:xfrm>
            <a:off x="3018882" y="4723879"/>
            <a:ext cx="754816" cy="701640"/>
          </p:xfrm>
          <a:graphic>
            <a:graphicData uri="http://schemas.openxmlformats.org/presentationml/2006/ole">
              <p:oleObj spid="_x0000_s63933" name="CS ChemDraw Drawing" r:id="rId9" imgW="800100" imgH="742950" progId="ChemDraw.Document.6.0">
                <p:embed/>
              </p:oleObj>
            </a:graphicData>
          </a:graphic>
        </p:graphicFrame>
        <p:graphicFrame>
          <p:nvGraphicFramePr>
            <p:cNvPr id="26637" name="Object 13"/>
            <p:cNvGraphicFramePr>
              <a:graphicFrameLocks noChangeAspect="1"/>
            </p:cNvGraphicFramePr>
            <p:nvPr/>
          </p:nvGraphicFramePr>
          <p:xfrm>
            <a:off x="2525289" y="4446987"/>
            <a:ext cx="645508" cy="678006"/>
          </p:xfrm>
          <a:graphic>
            <a:graphicData uri="http://schemas.openxmlformats.org/presentationml/2006/ole">
              <p:oleObj spid="_x0000_s63934" name="CS ChemDraw Drawing" r:id="rId10" imgW="685800" imgH="723900" progId="ChemDraw.Document.6.0">
                <p:embed/>
              </p:oleObj>
            </a:graphicData>
          </a:graphic>
        </p:graphicFrame>
        <p:graphicFrame>
          <p:nvGraphicFramePr>
            <p:cNvPr id="26638" name="Object 14"/>
            <p:cNvGraphicFramePr>
              <a:graphicFrameLocks noChangeAspect="1"/>
            </p:cNvGraphicFramePr>
            <p:nvPr/>
          </p:nvGraphicFramePr>
          <p:xfrm>
            <a:off x="2383384" y="5491257"/>
            <a:ext cx="490408" cy="134420"/>
          </p:xfrm>
          <a:graphic>
            <a:graphicData uri="http://schemas.openxmlformats.org/presentationml/2006/ole">
              <p:oleObj spid="_x0000_s63935" name="CS ChemDraw Drawing" r:id="rId11" imgW="523875" imgH="133350" progId="ChemDraw.Document.6.0">
                <p:embed/>
              </p:oleObj>
            </a:graphicData>
          </a:graphic>
        </p:graphicFrame>
      </p:grpSp>
      <p:graphicFrame>
        <p:nvGraphicFramePr>
          <p:cNvPr id="63506" name="Object 18"/>
          <p:cNvGraphicFramePr>
            <a:graphicFrameLocks noChangeAspect="1"/>
          </p:cNvGraphicFramePr>
          <p:nvPr/>
        </p:nvGraphicFramePr>
        <p:xfrm>
          <a:off x="3764186" y="1112256"/>
          <a:ext cx="1635125" cy="1856368"/>
        </p:xfrm>
        <a:graphic>
          <a:graphicData uri="http://schemas.openxmlformats.org/presentationml/2006/ole">
            <p:oleObj spid="_x0000_s63936" name="CS ChemDraw Drawing" r:id="rId12" imgW="2252098" imgH="2556900" progId="ChemDraw.Document.6.0">
              <p:embed/>
            </p:oleObj>
          </a:graphicData>
        </a:graphic>
      </p:graphicFrame>
      <p:sp>
        <p:nvSpPr>
          <p:cNvPr id="42" name="Cube 41"/>
          <p:cNvSpPr/>
          <p:nvPr/>
        </p:nvSpPr>
        <p:spPr>
          <a:xfrm>
            <a:off x="6779156" y="1572006"/>
            <a:ext cx="846547" cy="960744"/>
          </a:xfrm>
          <a:prstGeom prst="cube">
            <a:avLst/>
          </a:prstGeom>
          <a:solidFill>
            <a:schemeClr val="accent2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/>
          <p:cNvSpPr/>
          <p:nvPr/>
        </p:nvSpPr>
        <p:spPr>
          <a:xfrm>
            <a:off x="1669144" y="1585364"/>
            <a:ext cx="846547" cy="960744"/>
          </a:xfrm>
          <a:prstGeom prst="cube">
            <a:avLst/>
          </a:prstGeom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19259" y="1004679"/>
            <a:ext cx="1440883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IR Source</a:t>
            </a:r>
          </a:p>
        </p:txBody>
      </p:sp>
      <p:sp>
        <p:nvSpPr>
          <p:cNvPr id="45" name="Oval 44"/>
          <p:cNvSpPr/>
          <p:nvPr/>
        </p:nvSpPr>
        <p:spPr>
          <a:xfrm rot="341964">
            <a:off x="2353246" y="1940192"/>
            <a:ext cx="141721" cy="257923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703544" y="1427530"/>
            <a:ext cx="742140" cy="517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59938" y="1001412"/>
            <a:ext cx="1957371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Diode Detector</a:t>
            </a:r>
          </a:p>
        </p:txBody>
      </p:sp>
      <p:sp>
        <p:nvSpPr>
          <p:cNvPr id="50" name="Freeform 97"/>
          <p:cNvSpPr>
            <a:spLocks noChangeAspect="1"/>
          </p:cNvSpPr>
          <p:nvPr/>
        </p:nvSpPr>
        <p:spPr bwMode="auto">
          <a:xfrm rot="324265" flipH="1">
            <a:off x="2456236" y="1981117"/>
            <a:ext cx="1143993" cy="2154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1" name="Freeform 97"/>
          <p:cNvSpPr>
            <a:spLocks noChangeAspect="1"/>
          </p:cNvSpPr>
          <p:nvPr/>
        </p:nvSpPr>
        <p:spPr bwMode="auto">
          <a:xfrm rot="324265" flipH="1">
            <a:off x="5531462" y="1981117"/>
            <a:ext cx="1143993" cy="2154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Direct Transmission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2047C3D-47FB-424C-AAB3-427B03D3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Reflection Absorption (RAIRS)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3103" y="736827"/>
            <a:ext cx="542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AKA: IRRAS, grazing angle IR </a:t>
            </a:r>
          </a:p>
        </p:txBody>
      </p:sp>
      <p:sp>
        <p:nvSpPr>
          <p:cNvPr id="5" name="TextBox 4"/>
          <p:cNvSpPr txBox="1"/>
          <p:nvPr/>
        </p:nvSpPr>
        <p:spPr>
          <a:xfrm rot="1276017">
            <a:off x="1057209" y="1489912"/>
            <a:ext cx="169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IR Source</a:t>
            </a:r>
          </a:p>
        </p:txBody>
      </p:sp>
      <p:sp>
        <p:nvSpPr>
          <p:cNvPr id="6" name="TextBox 5"/>
          <p:cNvSpPr txBox="1"/>
          <p:nvPr/>
        </p:nvSpPr>
        <p:spPr>
          <a:xfrm rot="20330360">
            <a:off x="6622069" y="1636893"/>
            <a:ext cx="137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Detector</a:t>
            </a:r>
          </a:p>
        </p:txBody>
      </p:sp>
      <p:grpSp>
        <p:nvGrpSpPr>
          <p:cNvPr id="7" name="Group 25"/>
          <p:cNvGrpSpPr/>
          <p:nvPr/>
        </p:nvGrpSpPr>
        <p:grpSpPr>
          <a:xfrm>
            <a:off x="2367545" y="2125351"/>
            <a:ext cx="4452357" cy="1667114"/>
            <a:chOff x="5291182" y="5130507"/>
            <a:chExt cx="3479800" cy="1199173"/>
          </a:xfrm>
        </p:grpSpPr>
        <p:sp>
          <p:nvSpPr>
            <p:cNvPr id="8" name="Cube 7"/>
            <p:cNvSpPr/>
            <p:nvPr/>
          </p:nvSpPr>
          <p:spPr>
            <a:xfrm>
              <a:off x="5291182" y="5694680"/>
              <a:ext cx="3479800" cy="635000"/>
            </a:xfrm>
            <a:prstGeom prst="cube">
              <a:avLst>
                <a:gd name="adj" fmla="val 41074"/>
              </a:avLst>
            </a:prstGeom>
            <a:solidFill>
              <a:schemeClr val="bg1">
                <a:lumMod val="65000"/>
              </a:schemeClr>
            </a:solidFill>
            <a:ln w="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1991" y="6011766"/>
              <a:ext cx="1574457" cy="287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Reflective surface</a:t>
              </a:r>
            </a:p>
          </p:txBody>
        </p:sp>
        <p:graphicFrame>
          <p:nvGraphicFramePr>
            <p:cNvPr id="10" name="Object 11"/>
            <p:cNvGraphicFramePr>
              <a:graphicFrameLocks noChangeAspect="1"/>
            </p:cNvGraphicFramePr>
            <p:nvPr/>
          </p:nvGraphicFramePr>
          <p:xfrm>
            <a:off x="5826894" y="5130507"/>
            <a:ext cx="2432276" cy="749286"/>
          </p:xfrm>
          <a:graphic>
            <a:graphicData uri="http://schemas.openxmlformats.org/presentationml/2006/ole">
              <p:oleObj spid="_x0000_s88195" name="CS ChemDraw Drawing" r:id="rId3" imgW="1988449" imgH="612090" progId="ChemDraw.Document.6.0">
                <p:embed/>
              </p:oleObj>
            </a:graphicData>
          </a:graphic>
        </p:graphicFrame>
      </p:grpSp>
      <p:graphicFrame>
        <p:nvGraphicFramePr>
          <p:cNvPr id="11" name="Object 13"/>
          <p:cNvGraphicFramePr>
            <a:graphicFrameLocks noChangeAspect="1"/>
          </p:cNvGraphicFramePr>
          <p:nvPr/>
        </p:nvGraphicFramePr>
        <p:xfrm>
          <a:off x="824908" y="1496089"/>
          <a:ext cx="1954183" cy="809233"/>
        </p:xfrm>
        <a:graphic>
          <a:graphicData uri="http://schemas.openxmlformats.org/presentationml/2006/ole">
            <p:oleObj spid="_x0000_s88196" name="CS ChemDraw Drawing" r:id="rId4" imgW="1238560" imgH="513270" progId="ChemDraw.Document.6.0">
              <p:embed/>
            </p:oleObj>
          </a:graphicData>
        </a:graphic>
      </p:graphicFrame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6558166" y="1566719"/>
          <a:ext cx="1969215" cy="824265"/>
        </p:xfrm>
        <a:graphic>
          <a:graphicData uri="http://schemas.openxmlformats.org/presentationml/2006/ole">
            <p:oleObj spid="_x0000_s88197" name="CS ChemDraw Drawing" r:id="rId5" imgW="1238250" imgH="514350" progId="ChemDraw.Document.6.0">
              <p:embed/>
            </p:oleObj>
          </a:graphicData>
        </a:graphic>
      </p:graphicFrame>
      <p:sp>
        <p:nvSpPr>
          <p:cNvPr id="13" name="Content Placeholder 14"/>
          <p:cNvSpPr txBox="1">
            <a:spLocks/>
          </p:cNvSpPr>
          <p:nvPr/>
        </p:nvSpPr>
        <p:spPr>
          <a:xfrm>
            <a:off x="204650" y="4159254"/>
            <a:ext cx="8229600" cy="24012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Requirements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Highly Reflective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Metals, glass, semiconductor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Planar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Typically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monolayers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14"/>
          <p:cNvSpPr txBox="1">
            <a:spLocks/>
          </p:cNvSpPr>
          <p:nvPr/>
        </p:nvSpPr>
        <p:spPr>
          <a:xfrm>
            <a:off x="4769382" y="4159261"/>
            <a:ext cx="8229600" cy="21109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Disadvantages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 Signal (&lt;2%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solvent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/>
              <a:t>Accessory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FDAB3AD-05A4-40EE-A4A7-DE8A6D71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8" y="884917"/>
            <a:ext cx="3739693" cy="283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1787" y="3716318"/>
            <a:ext cx="373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Seagull (Harrick Scientific)</a:t>
            </a:r>
          </a:p>
        </p:txBody>
      </p:sp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313" y="2093282"/>
            <a:ext cx="4970915" cy="46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Reflection Absorption (RAIRS)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5486398" y="4412342"/>
            <a:ext cx="1277257" cy="14514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65616" y="5770090"/>
            <a:ext cx="175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48F0C3-016F-4D2C-9F33-33262D30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Polarization Modulation-RAIRS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465E59A-65D3-422F-8F05-6C4049C371A4}"/>
              </a:ext>
            </a:extLst>
          </p:cNvPr>
          <p:cNvGrpSpPr/>
          <p:nvPr/>
        </p:nvGrpSpPr>
        <p:grpSpPr>
          <a:xfrm>
            <a:off x="2039250" y="618795"/>
            <a:ext cx="4645716" cy="3109674"/>
            <a:chOff x="2152462" y="2064181"/>
            <a:chExt cx="4645716" cy="3109674"/>
          </a:xfrm>
        </p:grpSpPr>
        <p:grpSp>
          <p:nvGrpSpPr>
            <p:cNvPr id="27" name="Group 26"/>
            <p:cNvGrpSpPr/>
            <p:nvPr/>
          </p:nvGrpSpPr>
          <p:grpSpPr>
            <a:xfrm>
              <a:off x="2345821" y="2064181"/>
              <a:ext cx="4452357" cy="2062111"/>
              <a:chOff x="2345821" y="1556191"/>
              <a:chExt cx="4452357" cy="2062111"/>
            </a:xfrm>
          </p:grpSpPr>
          <p:grpSp>
            <p:nvGrpSpPr>
              <p:cNvPr id="18" name="Group 25"/>
              <p:cNvGrpSpPr/>
              <p:nvPr/>
            </p:nvGrpSpPr>
            <p:grpSpPr>
              <a:xfrm>
                <a:off x="2345821" y="2735512"/>
                <a:ext cx="4452357" cy="882790"/>
                <a:chOff x="5291182" y="5694680"/>
                <a:chExt cx="3479800" cy="635000"/>
              </a:xfrm>
            </p:grpSpPr>
            <p:sp>
              <p:nvSpPr>
                <p:cNvPr id="19" name="Cube 18"/>
                <p:cNvSpPr/>
                <p:nvPr/>
              </p:nvSpPr>
              <p:spPr>
                <a:xfrm>
                  <a:off x="5291182" y="5694680"/>
                  <a:ext cx="3479800" cy="635000"/>
                </a:xfrm>
                <a:prstGeom prst="cube">
                  <a:avLst>
                    <a:gd name="adj" fmla="val 41074"/>
                  </a:avLst>
                </a:prstGeom>
                <a:solidFill>
                  <a:schemeClr val="bg1">
                    <a:lumMod val="65000"/>
                  </a:schemeClr>
                </a:solidFill>
                <a:ln w="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221991" y="6011766"/>
                  <a:ext cx="1574457" cy="2878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/>
                    <a:t>Reflective surface</a:t>
                  </a:r>
                </a:p>
              </p:txBody>
            </p:sp>
          </p:grpSp>
          <p:graphicFrame>
            <p:nvGraphicFramePr>
              <p:cNvPr id="13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3921430179"/>
                  </p:ext>
                </p:extLst>
              </p:nvPr>
            </p:nvGraphicFramePr>
            <p:xfrm>
              <a:off x="4773387" y="1915455"/>
              <a:ext cx="1449730" cy="921650"/>
            </p:xfrm>
            <a:graphic>
              <a:graphicData uri="http://schemas.openxmlformats.org/presentationml/2006/ole">
                <p:oleObj spid="_x0000_s89190" name="CS ChemDraw Drawing" r:id="rId3" imgW="1133475" imgH="733425" progId="ChemDraw.Document.6.0">
                  <p:embed/>
                </p:oleObj>
              </a:graphicData>
            </a:graphic>
          </p:graphicFrame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1643205966"/>
                  </p:ext>
                </p:extLst>
              </p:nvPr>
            </p:nvGraphicFramePr>
            <p:xfrm>
              <a:off x="2345821" y="1556191"/>
              <a:ext cx="1952901" cy="1384966"/>
            </p:xfrm>
            <a:graphic>
              <a:graphicData uri="http://schemas.openxmlformats.org/presentationml/2006/ole">
                <p:oleObj spid="_x0000_s89191" name="CS ChemDraw Drawing" r:id="rId4" imgW="1130236" imgH="821070" progId="ChemDraw.Document.6.0">
                  <p:embed/>
                </p:oleObj>
              </a:graphicData>
            </a:graphic>
          </p:graphicFrame>
        </p:grpSp>
        <p:sp>
          <p:nvSpPr>
            <p:cNvPr id="22" name="Rectangle 21"/>
            <p:cNvSpPr/>
            <p:nvPr/>
          </p:nvSpPr>
          <p:spPr>
            <a:xfrm>
              <a:off x="2152462" y="4158192"/>
              <a:ext cx="463670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lvl="1" indent="-514350">
                <a:buNone/>
              </a:pPr>
              <a:r>
                <a:rPr lang="en-US" sz="2000" dirty="0"/>
                <a:t>S-polarized light phase shifts by 180°</a:t>
              </a:r>
            </a:p>
            <a:p>
              <a:pPr marL="914400" lvl="1" indent="-514350">
                <a:buNone/>
              </a:pPr>
              <a:r>
                <a:rPr lang="en-US" sz="2000" dirty="0"/>
                <a:t>P-polarized light phase shifts by 90°</a:t>
              </a:r>
            </a:p>
            <a:p>
              <a:pPr marL="914400" lvl="1" indent="-514350">
                <a:buNone/>
              </a:pPr>
              <a:r>
                <a:rPr lang="en-US" sz="2000" dirty="0"/>
                <a:t>	</a:t>
              </a:r>
              <a:r>
                <a:rPr lang="en-US" dirty="0"/>
                <a:t>(at 80° incident angle)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819E69-5654-4C24-A635-E16C8B1C5352}"/>
              </a:ext>
            </a:extLst>
          </p:cNvPr>
          <p:cNvSpPr/>
          <p:nvPr/>
        </p:nvSpPr>
        <p:spPr>
          <a:xfrm>
            <a:off x="4124724" y="3776091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u="sng" dirty="0"/>
              <a:t>90° shift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FB164B-0EEA-4FFD-9AE7-64727B942858}"/>
              </a:ext>
            </a:extLst>
          </p:cNvPr>
          <p:cNvSpPr/>
          <p:nvPr/>
        </p:nvSpPr>
        <p:spPr>
          <a:xfrm>
            <a:off x="1527409" y="3775019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u="sng" dirty="0"/>
              <a:t>0° shift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70F127C-5E56-4268-9A49-0AFD8588320E}"/>
              </a:ext>
            </a:extLst>
          </p:cNvPr>
          <p:cNvGrpSpPr/>
          <p:nvPr/>
        </p:nvGrpSpPr>
        <p:grpSpPr>
          <a:xfrm>
            <a:off x="3609975" y="4557713"/>
            <a:ext cx="2171701" cy="2424112"/>
            <a:chOff x="3609975" y="4157663"/>
            <a:chExt cx="2171701" cy="2281237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xmlns="" id="{EC64BDA0-8656-444B-8C59-DCFCB2E42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10178" y="4157663"/>
              <a:ext cx="2171498" cy="2281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7A7D1D4-8529-46B8-B9FF-11AFA2AA0746}"/>
                </a:ext>
              </a:extLst>
            </p:cNvPr>
            <p:cNvCxnSpPr/>
            <p:nvPr/>
          </p:nvCxnSpPr>
          <p:spPr>
            <a:xfrm>
              <a:off x="3619500" y="4448175"/>
              <a:ext cx="21431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2663ADFE-4144-4EBF-A4B8-166619476783}"/>
                </a:ext>
              </a:extLst>
            </p:cNvPr>
            <p:cNvCxnSpPr/>
            <p:nvPr/>
          </p:nvCxnSpPr>
          <p:spPr>
            <a:xfrm>
              <a:off x="3609975" y="4991100"/>
              <a:ext cx="21526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0A988B82-F3A9-432B-81B3-0CAB7D61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499" y="4552950"/>
            <a:ext cx="3054941" cy="243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xmlns="" id="{B3FC5B9D-6603-402D-81CE-26083EF0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8426" y="4524375"/>
            <a:ext cx="224884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2EA0F5-A27B-4B91-8967-471D0D135E18}"/>
              </a:ext>
            </a:extLst>
          </p:cNvPr>
          <p:cNvSpPr/>
          <p:nvPr/>
        </p:nvSpPr>
        <p:spPr>
          <a:xfrm>
            <a:off x="6991749" y="3776091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u="sng" dirty="0"/>
              <a:t>180° shift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8A015A1-8A17-4673-948A-8DC6361000DF}"/>
              </a:ext>
            </a:extLst>
          </p:cNvPr>
          <p:cNvCxnSpPr/>
          <p:nvPr/>
        </p:nvCxnSpPr>
        <p:spPr>
          <a:xfrm>
            <a:off x="2162175" y="4486275"/>
            <a:ext cx="0" cy="117157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B327C56-A433-4EB3-A6C0-8E56A5DB299F}"/>
              </a:ext>
            </a:extLst>
          </p:cNvPr>
          <p:cNvSpPr/>
          <p:nvPr/>
        </p:nvSpPr>
        <p:spPr>
          <a:xfrm>
            <a:off x="1836676" y="4100513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18" charset="2"/>
              </a:rPr>
              <a:t>f = 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36FADC8-9241-445A-878B-A34E4A433087}"/>
              </a:ext>
            </a:extLst>
          </p:cNvPr>
          <p:cNvCxnSpPr/>
          <p:nvPr/>
        </p:nvCxnSpPr>
        <p:spPr>
          <a:xfrm>
            <a:off x="5324475" y="4486275"/>
            <a:ext cx="0" cy="809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9C05AE0-1A66-4095-84F3-E8E2FC12B9BA}"/>
              </a:ext>
            </a:extLst>
          </p:cNvPr>
          <p:cNvSpPr/>
          <p:nvPr/>
        </p:nvSpPr>
        <p:spPr>
          <a:xfrm>
            <a:off x="4884676" y="4100513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18" charset="2"/>
              </a:rPr>
              <a:t>f = 90°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252B393-2787-4D99-B4AE-C257ACC35CC3}"/>
              </a:ext>
            </a:extLst>
          </p:cNvPr>
          <p:cNvCxnSpPr/>
          <p:nvPr/>
        </p:nvCxnSpPr>
        <p:spPr>
          <a:xfrm>
            <a:off x="5143500" y="4491038"/>
            <a:ext cx="0" cy="108108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27AADE8-DDA6-48F6-9660-9DDC5BDE39E3}"/>
              </a:ext>
            </a:extLst>
          </p:cNvPr>
          <p:cNvCxnSpPr/>
          <p:nvPr/>
        </p:nvCxnSpPr>
        <p:spPr>
          <a:xfrm>
            <a:off x="8220075" y="4481513"/>
            <a:ext cx="0" cy="809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D1C7D0C-6A12-4872-AF79-31A3A7F5FC24}"/>
              </a:ext>
            </a:extLst>
          </p:cNvPr>
          <p:cNvSpPr/>
          <p:nvPr/>
        </p:nvSpPr>
        <p:spPr>
          <a:xfrm>
            <a:off x="7665976" y="4102656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18" charset="2"/>
              </a:rPr>
              <a:t>f = 180°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B481837-0247-4BE2-A3C1-CF90F394AD7C}"/>
              </a:ext>
            </a:extLst>
          </p:cNvPr>
          <p:cNvCxnSpPr/>
          <p:nvPr/>
        </p:nvCxnSpPr>
        <p:spPr>
          <a:xfrm>
            <a:off x="7953375" y="4486276"/>
            <a:ext cx="0" cy="108108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C7A31BE-D973-4F19-88E3-CE3051E6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5" grpId="0"/>
      <p:bldP spid="28" grpId="0"/>
      <p:bldP spid="30" grpId="0"/>
      <p:bldP spid="3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Polarization Modulation-RAIRS</a:t>
            </a:r>
          </a:p>
        </p:txBody>
      </p:sp>
      <p:grpSp>
        <p:nvGrpSpPr>
          <p:cNvPr id="18" name="Group 25"/>
          <p:cNvGrpSpPr/>
          <p:nvPr/>
        </p:nvGrpSpPr>
        <p:grpSpPr>
          <a:xfrm>
            <a:off x="2345821" y="3243502"/>
            <a:ext cx="4452357" cy="882790"/>
            <a:chOff x="5291182" y="5694680"/>
            <a:chExt cx="3479800" cy="635000"/>
          </a:xfrm>
        </p:grpSpPr>
        <p:sp>
          <p:nvSpPr>
            <p:cNvPr id="19" name="Cube 18"/>
            <p:cNvSpPr/>
            <p:nvPr/>
          </p:nvSpPr>
          <p:spPr>
            <a:xfrm>
              <a:off x="5291182" y="5694680"/>
              <a:ext cx="3479800" cy="635000"/>
            </a:xfrm>
            <a:prstGeom prst="cube">
              <a:avLst>
                <a:gd name="adj" fmla="val 41074"/>
              </a:avLst>
            </a:prstGeom>
            <a:solidFill>
              <a:schemeClr val="bg1">
                <a:lumMod val="65000"/>
              </a:schemeClr>
            </a:solidFill>
            <a:ln w="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21991" y="6011766"/>
              <a:ext cx="1574457" cy="287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Reflective surface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91039" y="4457569"/>
            <a:ext cx="75111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514350">
              <a:buNone/>
            </a:pPr>
            <a:r>
              <a:rPr lang="en-US" sz="2800" dirty="0"/>
              <a:t>S-polarized (180° shift) is destructive</a:t>
            </a:r>
          </a:p>
          <a:p>
            <a:pPr marL="914400" lvl="1" indent="-514350">
              <a:buNone/>
            </a:pPr>
            <a:r>
              <a:rPr lang="en-US" sz="2400" dirty="0"/>
              <a:t>	-does not contain information about the interface</a:t>
            </a:r>
          </a:p>
          <a:p>
            <a:pPr marL="914400" lvl="1" indent="-514350"/>
            <a:r>
              <a:rPr lang="en-US" sz="2800" dirty="0"/>
              <a:t>P-polarized (90° shift) is non-destructive</a:t>
            </a:r>
          </a:p>
          <a:p>
            <a:pPr marL="914400" lvl="1" indent="-514350"/>
            <a:r>
              <a:rPr lang="en-US" sz="2400" dirty="0">
                <a:solidFill>
                  <a:prstClr val="black"/>
                </a:solidFill>
              </a:rPr>
              <a:t>	-does contain </a:t>
            </a:r>
            <a:r>
              <a:rPr lang="en-US" sz="2400" dirty="0"/>
              <a:t>information </a:t>
            </a:r>
            <a:r>
              <a:rPr lang="en-US" sz="2400" dirty="0">
                <a:solidFill>
                  <a:prstClr val="black"/>
                </a:solidFill>
              </a:rPr>
              <a:t>about the interface</a:t>
            </a: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811809"/>
              </p:ext>
            </p:extLst>
          </p:nvPr>
        </p:nvGraphicFramePr>
        <p:xfrm>
          <a:off x="3016250" y="2469696"/>
          <a:ext cx="3111500" cy="1042988"/>
        </p:xfrm>
        <a:graphic>
          <a:graphicData uri="http://schemas.openxmlformats.org/presentationml/2006/ole">
            <p:oleObj spid="_x0000_s91277" name="CS ChemDraw Drawing" r:id="rId3" imgW="1988449" imgH="612090" progId="ChemDraw.Document.6.0">
              <p:embed/>
            </p:oleObj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142092" y="1554849"/>
            <a:ext cx="1888621" cy="1401483"/>
            <a:chOff x="1142092" y="1554849"/>
            <a:chExt cx="1888621" cy="1401483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215481700"/>
                </p:ext>
              </p:extLst>
            </p:nvPr>
          </p:nvGraphicFramePr>
          <p:xfrm>
            <a:off x="1142092" y="1698914"/>
            <a:ext cx="1888621" cy="1257418"/>
          </p:xfrm>
          <a:graphic>
            <a:graphicData uri="http://schemas.openxmlformats.org/presentationml/2006/ole">
              <p:oleObj spid="_x0000_s91278" name="CS ChemDraw Drawing" r:id="rId4" imgW="1603440" imgH="1068120" progId="ChemDraw.Document.6.0">
                <p:embed/>
              </p:oleObj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1993445" y="2464926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</a:t>
              </a:r>
              <a:endParaRPr lang="en-US" sz="24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26984" y="1554849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</a:t>
              </a:r>
              <a:endParaRPr lang="en-US" sz="2400" baseline="-25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03998" y="1771167"/>
            <a:ext cx="1869571" cy="1259299"/>
            <a:chOff x="6452531" y="1392740"/>
            <a:chExt cx="1869571" cy="1259299"/>
          </a:xfrm>
        </p:grpSpPr>
        <p:sp>
          <p:nvSpPr>
            <p:cNvPr id="30" name="TextBox 29"/>
            <p:cNvSpPr txBox="1"/>
            <p:nvPr/>
          </p:nvSpPr>
          <p:spPr>
            <a:xfrm>
              <a:off x="7068456" y="1392740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</a:t>
              </a:r>
              <a:endParaRPr lang="en-US" sz="2400" baseline="-25000" dirty="0"/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630076600"/>
                </p:ext>
              </p:extLst>
            </p:nvPr>
          </p:nvGraphicFramePr>
          <p:xfrm>
            <a:off x="6452531" y="1579645"/>
            <a:ext cx="1869571" cy="1072394"/>
          </p:xfrm>
          <a:graphic>
            <a:graphicData uri="http://schemas.openxmlformats.org/presentationml/2006/ole">
              <p:oleObj spid="_x0000_s91279" name="CS ChemDraw Drawing" r:id="rId5" imgW="1667520" imgH="956880" progId="ChemDraw.Document.6.0">
                <p:embed/>
              </p:oleObj>
            </a:graphicData>
          </a:graphic>
        </p:graphicFrame>
        <p:sp>
          <p:nvSpPr>
            <p:cNvPr id="32" name="TextBox 31"/>
            <p:cNvSpPr txBox="1"/>
            <p:nvPr/>
          </p:nvSpPr>
          <p:spPr>
            <a:xfrm>
              <a:off x="7463970" y="2008096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</a:t>
              </a:r>
              <a:endParaRPr lang="en-US" sz="2400" baseline="-25000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42D0338-9E62-46AE-A80B-35946B0A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96346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Polarization Modulation-RAIRS</a:t>
            </a:r>
          </a:p>
        </p:txBody>
      </p:sp>
      <p:grpSp>
        <p:nvGrpSpPr>
          <p:cNvPr id="18" name="Group 25"/>
          <p:cNvGrpSpPr/>
          <p:nvPr/>
        </p:nvGrpSpPr>
        <p:grpSpPr>
          <a:xfrm>
            <a:off x="2345821" y="3243502"/>
            <a:ext cx="4452357" cy="882790"/>
            <a:chOff x="5291182" y="5694680"/>
            <a:chExt cx="3479800" cy="635000"/>
          </a:xfrm>
        </p:grpSpPr>
        <p:sp>
          <p:nvSpPr>
            <p:cNvPr id="19" name="Cube 18"/>
            <p:cNvSpPr/>
            <p:nvPr/>
          </p:nvSpPr>
          <p:spPr>
            <a:xfrm>
              <a:off x="5291182" y="5694680"/>
              <a:ext cx="3479800" cy="635000"/>
            </a:xfrm>
            <a:prstGeom prst="cube">
              <a:avLst>
                <a:gd name="adj" fmla="val 41074"/>
              </a:avLst>
            </a:prstGeom>
            <a:solidFill>
              <a:schemeClr val="bg1">
                <a:lumMod val="65000"/>
              </a:schemeClr>
            </a:solidFill>
            <a:ln w="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21991" y="6011766"/>
              <a:ext cx="1574457" cy="287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Reflective surface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62939458"/>
              </p:ext>
            </p:extLst>
          </p:nvPr>
        </p:nvGraphicFramePr>
        <p:xfrm>
          <a:off x="3016250" y="2469696"/>
          <a:ext cx="3111500" cy="1042988"/>
        </p:xfrm>
        <a:graphic>
          <a:graphicData uri="http://schemas.openxmlformats.org/presentationml/2006/ole">
            <p:oleObj spid="_x0000_s92291" name="CS ChemDraw Drawing" r:id="rId3" imgW="1988449" imgH="612090" progId="ChemDraw.Document.6.0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142092" y="1554849"/>
            <a:ext cx="1888621" cy="1401483"/>
            <a:chOff x="1142092" y="1554849"/>
            <a:chExt cx="1888621" cy="140148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112539508"/>
                </p:ext>
              </p:extLst>
            </p:nvPr>
          </p:nvGraphicFramePr>
          <p:xfrm>
            <a:off x="1142092" y="1698914"/>
            <a:ext cx="1888621" cy="1257418"/>
          </p:xfrm>
          <a:graphic>
            <a:graphicData uri="http://schemas.openxmlformats.org/presentationml/2006/ole">
              <p:oleObj spid="_x0000_s92292" name="CS ChemDraw Drawing" r:id="rId4" imgW="1603440" imgH="1068120" progId="ChemDraw.Document.6.0">
                <p:embed/>
              </p:oleObj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1993445" y="2464926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</a:t>
              </a:r>
              <a:endParaRPr lang="en-US" sz="24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26984" y="1554849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</a:t>
              </a:r>
              <a:endParaRPr lang="en-US" sz="2400" baseline="-25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03998" y="1771167"/>
            <a:ext cx="1869571" cy="1259299"/>
            <a:chOff x="6452531" y="1392740"/>
            <a:chExt cx="1869571" cy="1259299"/>
          </a:xfrm>
        </p:grpSpPr>
        <p:sp>
          <p:nvSpPr>
            <p:cNvPr id="15" name="TextBox 14"/>
            <p:cNvSpPr txBox="1"/>
            <p:nvPr/>
          </p:nvSpPr>
          <p:spPr>
            <a:xfrm>
              <a:off x="7068456" y="1392740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</a:t>
              </a:r>
              <a:r>
                <a:rPr lang="en-US" sz="2400" baseline="-25000" dirty="0"/>
                <a:t>(p)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019394130"/>
                </p:ext>
              </p:extLst>
            </p:nvPr>
          </p:nvGraphicFramePr>
          <p:xfrm>
            <a:off x="6452531" y="1579645"/>
            <a:ext cx="1869571" cy="1072394"/>
          </p:xfrm>
          <a:graphic>
            <a:graphicData uri="http://schemas.openxmlformats.org/presentationml/2006/ole">
              <p:oleObj spid="_x0000_s92293" name="CS ChemDraw Drawing" r:id="rId5" imgW="1667520" imgH="956880" progId="ChemDraw.Document.6.0">
                <p:embed/>
              </p:oleObj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7463970" y="2008096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</a:t>
              </a:r>
              <a:r>
                <a:rPr lang="en-US" sz="2400" baseline="-25000" dirty="0"/>
                <a:t>(s)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308553" y="4542162"/>
            <a:ext cx="7511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514350">
              <a:buNone/>
            </a:pPr>
            <a:r>
              <a:rPr lang="en-US" sz="2800" dirty="0"/>
              <a:t>         P</a:t>
            </a:r>
            <a:r>
              <a:rPr lang="en-US" sz="2800" baseline="-25000" dirty="0"/>
              <a:t>(p)</a:t>
            </a:r>
            <a:r>
              <a:rPr lang="en-US" sz="2800" dirty="0"/>
              <a:t> = solvent + surface</a:t>
            </a:r>
          </a:p>
          <a:p>
            <a:pPr marL="914400" lvl="1" indent="-514350"/>
            <a:r>
              <a:rPr lang="en-US" sz="2800" dirty="0"/>
              <a:t>         P</a:t>
            </a:r>
            <a:r>
              <a:rPr lang="en-US" sz="2800" baseline="-25000" dirty="0"/>
              <a:t>(s)</a:t>
            </a:r>
            <a:r>
              <a:rPr lang="en-US" sz="2800" dirty="0"/>
              <a:t> = solvent</a:t>
            </a:r>
          </a:p>
          <a:p>
            <a:pPr marL="914400" lvl="1" indent="-514350">
              <a:buNone/>
            </a:pPr>
            <a:r>
              <a:rPr lang="en-US" sz="2800" dirty="0"/>
              <a:t>P</a:t>
            </a:r>
            <a:r>
              <a:rPr lang="en-US" sz="2800" baseline="-25000" dirty="0"/>
              <a:t>(p)</a:t>
            </a:r>
            <a:r>
              <a:rPr lang="en-US" sz="2800" dirty="0"/>
              <a:t> - P</a:t>
            </a:r>
            <a:r>
              <a:rPr lang="en-US" sz="2800" baseline="-25000" dirty="0"/>
              <a:t>(s)</a:t>
            </a:r>
            <a:r>
              <a:rPr lang="en-US" sz="2800" dirty="0"/>
              <a:t> = surface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8F0C7C8-00B9-48C6-B313-D51820CA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9185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87338" y="947700"/>
            <a:ext cx="5785320" cy="3737068"/>
            <a:chOff x="4977062" y="1441122"/>
            <a:chExt cx="4190087" cy="2706616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77062" y="1441122"/>
              <a:ext cx="4190087" cy="2486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5892282" y="2324383"/>
              <a:ext cx="340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5772" y="3686073"/>
              <a:ext cx="340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44946" y="2472661"/>
              <a:ext cx="5725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3,4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20038" y="2148570"/>
              <a:ext cx="340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30626" y="3777529"/>
            <a:ext cx="5885736" cy="3087717"/>
          </a:xfrm>
        </p:spPr>
        <p:txBody>
          <a:bodyPr>
            <a:normAutofit/>
          </a:bodyPr>
          <a:lstStyle/>
          <a:p>
            <a:pPr marL="347663" indent="-347663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Incident light is polarized</a:t>
            </a:r>
          </a:p>
          <a:p>
            <a:pPr marL="347663" indent="-347663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PEM shifts between S and P</a:t>
            </a:r>
          </a:p>
          <a:p>
            <a:pPr marL="347663" indent="-347663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Polarized light hits sample</a:t>
            </a:r>
          </a:p>
          <a:p>
            <a:pPr marL="347663" indent="-347663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At the surface:</a:t>
            </a:r>
          </a:p>
          <a:p>
            <a:pPr marL="347663" lvl="1" indent="276225">
              <a:spcBef>
                <a:spcPts val="0"/>
              </a:spcBef>
              <a:buNone/>
            </a:pPr>
            <a:r>
              <a:rPr lang="en-US" sz="2000" dirty="0"/>
              <a:t>-S-polarized signal is nullified</a:t>
            </a:r>
          </a:p>
          <a:p>
            <a:pPr marL="347663" lvl="1" indent="276225">
              <a:spcBef>
                <a:spcPts val="0"/>
              </a:spcBef>
              <a:buNone/>
            </a:pPr>
            <a:r>
              <a:rPr lang="en-US" sz="2000" dirty="0"/>
              <a:t>-P-polarized signal is enhanced</a:t>
            </a:r>
          </a:p>
          <a:p>
            <a:pPr marL="347663" indent="-347663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Light hits the detector</a:t>
            </a:r>
          </a:p>
          <a:p>
            <a:pPr marL="347663" indent="-347663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P</a:t>
            </a:r>
            <a:r>
              <a:rPr lang="en-US" sz="2400" baseline="-25000" dirty="0"/>
              <a:t>(p)</a:t>
            </a:r>
            <a:r>
              <a:rPr lang="en-US" sz="2400" dirty="0"/>
              <a:t> - P</a:t>
            </a:r>
            <a:r>
              <a:rPr lang="en-US" sz="2400" baseline="-25000" dirty="0"/>
              <a:t>(s) </a:t>
            </a:r>
            <a:r>
              <a:rPr lang="en-US" sz="2400" dirty="0"/>
              <a:t>= surface spectrum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Polarization Modulation-RAIRS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510AFF6-A740-4DCB-B173-AD4D9C46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70" y="649130"/>
            <a:ext cx="4321556" cy="396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364667" y="1663486"/>
            <a:ext cx="1461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RAIRS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185" y="3042137"/>
            <a:ext cx="1461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PM-RAIRS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48834" y="6519446"/>
            <a:ext cx="4214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Paniagua</a:t>
            </a:r>
            <a:r>
              <a:rPr lang="en-US" sz="1600" dirty="0"/>
              <a:t> et al. </a:t>
            </a:r>
            <a:r>
              <a:rPr lang="en-US" sz="1600" i="1" dirty="0"/>
              <a:t>J. Phys. Chem. C</a:t>
            </a:r>
            <a:r>
              <a:rPr lang="en-US" sz="1600" dirty="0"/>
              <a:t> </a:t>
            </a:r>
            <a:r>
              <a:rPr lang="en-US" sz="1600" b="1" dirty="0"/>
              <a:t>2008</a:t>
            </a:r>
            <a:r>
              <a:rPr lang="en-US" sz="1600" dirty="0"/>
              <a:t>, 112, 7809.</a:t>
            </a: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PM-RAIRS </a:t>
            </a:r>
            <a:r>
              <a:rPr lang="en-US" sz="3200" b="1" u="sng" dirty="0" err="1">
                <a:solidFill>
                  <a:schemeClr val="tx2"/>
                </a:solidFill>
              </a:rPr>
              <a:t>vs</a:t>
            </a:r>
            <a:r>
              <a:rPr lang="en-US" sz="3200" b="1" u="sng" dirty="0">
                <a:solidFill>
                  <a:schemeClr val="tx2"/>
                </a:solidFill>
              </a:rPr>
              <a:t> RAIRS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145" y="3526976"/>
            <a:ext cx="5527303" cy="2608840"/>
            <a:chOff x="4042" y="4095377"/>
            <a:chExt cx="4169833" cy="1936486"/>
          </a:xfrm>
        </p:grpSpPr>
        <p:grpSp>
          <p:nvGrpSpPr>
            <p:cNvPr id="2" name="Group 27"/>
            <p:cNvGrpSpPr/>
            <p:nvPr/>
          </p:nvGrpSpPr>
          <p:grpSpPr>
            <a:xfrm>
              <a:off x="577601" y="5394465"/>
              <a:ext cx="2584547" cy="637398"/>
              <a:chOff x="5291182" y="5436689"/>
              <a:chExt cx="3479800" cy="892991"/>
            </a:xfrm>
          </p:grpSpPr>
          <p:sp>
            <p:nvSpPr>
              <p:cNvPr id="29" name="Cube 28"/>
              <p:cNvSpPr/>
              <p:nvPr/>
            </p:nvSpPr>
            <p:spPr>
              <a:xfrm>
                <a:off x="5291182" y="5694680"/>
                <a:ext cx="3479800" cy="635000"/>
              </a:xfrm>
              <a:prstGeom prst="cube">
                <a:avLst>
                  <a:gd name="adj" fmla="val 41074"/>
                </a:avLst>
              </a:prstGeom>
              <a:solidFill>
                <a:schemeClr val="bg1">
                  <a:lumMod val="50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5313318" y="5436689"/>
                <a:ext cx="3456215" cy="508000"/>
              </a:xfrm>
              <a:prstGeom prst="cube">
                <a:avLst>
                  <a:gd name="adj" fmla="val 5357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49000" y="5900495"/>
                <a:ext cx="11753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Glass Slide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713807" y="5562439"/>
                <a:ext cx="5003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ITO</a:t>
                </a: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 flipV="1">
              <a:off x="2855356" y="4855789"/>
              <a:ext cx="0" cy="628434"/>
            </a:xfrm>
            <a:prstGeom prst="straightConnector1">
              <a:avLst/>
            </a:prstGeom>
            <a:ln w="38100">
              <a:solidFill>
                <a:srgbClr val="0033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869581" y="4994355"/>
              <a:ext cx="1304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33CC"/>
                  </a:solidFill>
                </a:rPr>
                <a:t>IR active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532809" y="5152175"/>
              <a:ext cx="564216" cy="69140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096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47021987"/>
                </p:ext>
              </p:extLst>
            </p:nvPr>
          </p:nvGraphicFramePr>
          <p:xfrm>
            <a:off x="1083995" y="4095377"/>
            <a:ext cx="1661470" cy="1392683"/>
          </p:xfrm>
          <a:graphic>
            <a:graphicData uri="http://schemas.openxmlformats.org/presentationml/2006/ole">
              <p:oleObj spid="_x0000_s66618" name="CS ChemDraw Drawing" r:id="rId4" imgW="2002225" imgH="1677780" progId="ChemDraw.Document.6.0">
                <p:embed/>
              </p:oleObj>
            </a:graphicData>
          </a:graphic>
        </p:graphicFrame>
        <p:sp>
          <p:nvSpPr>
            <p:cNvPr id="41" name="TextBox 40"/>
            <p:cNvSpPr txBox="1"/>
            <p:nvPr/>
          </p:nvSpPr>
          <p:spPr>
            <a:xfrm>
              <a:off x="4042" y="5081004"/>
              <a:ext cx="1304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IR inactive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79A707-3C96-4B3C-987C-199233B7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5178957" y="1330186"/>
            <a:ext cx="4618182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u="sng" dirty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Can use solvent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Suggests orientation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Sensitive</a:t>
            </a:r>
          </a:p>
          <a:p>
            <a:pPr marL="228600">
              <a:spcAft>
                <a:spcPts val="1000"/>
              </a:spcAft>
            </a:pPr>
            <a:endParaRPr lang="en-US" sz="2400" dirty="0">
              <a:latin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en-US" sz="2800" b="1" u="sng" dirty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Expensive (&gt;$200,000)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Requires reflective surface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Planar surface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13440" y="1836490"/>
            <a:ext cx="5018229" cy="2608840"/>
            <a:chOff x="4042" y="4095377"/>
            <a:chExt cx="3785784" cy="1936486"/>
          </a:xfrm>
        </p:grpSpPr>
        <p:grpSp>
          <p:nvGrpSpPr>
            <p:cNvPr id="42" name="Group 27"/>
            <p:cNvGrpSpPr/>
            <p:nvPr/>
          </p:nvGrpSpPr>
          <p:grpSpPr>
            <a:xfrm>
              <a:off x="577601" y="5394465"/>
              <a:ext cx="2584547" cy="637398"/>
              <a:chOff x="5291182" y="5436689"/>
              <a:chExt cx="3479800" cy="892991"/>
            </a:xfrm>
          </p:grpSpPr>
          <p:sp>
            <p:nvSpPr>
              <p:cNvPr id="48" name="Cube 47"/>
              <p:cNvSpPr/>
              <p:nvPr/>
            </p:nvSpPr>
            <p:spPr>
              <a:xfrm>
                <a:off x="5291182" y="5694680"/>
                <a:ext cx="3479800" cy="635000"/>
              </a:xfrm>
              <a:prstGeom prst="cube">
                <a:avLst>
                  <a:gd name="adj" fmla="val 41074"/>
                </a:avLst>
              </a:prstGeom>
              <a:solidFill>
                <a:schemeClr val="bg1">
                  <a:lumMod val="50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ube 48"/>
              <p:cNvSpPr/>
              <p:nvPr/>
            </p:nvSpPr>
            <p:spPr>
              <a:xfrm>
                <a:off x="5313318" y="5436689"/>
                <a:ext cx="3456215" cy="508000"/>
              </a:xfrm>
              <a:prstGeom prst="cube">
                <a:avLst>
                  <a:gd name="adj" fmla="val 5357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249000" y="5900495"/>
                <a:ext cx="11753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Glass Slide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713807" y="5562439"/>
                <a:ext cx="5003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ITO</a:t>
                </a:r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 flipV="1">
              <a:off x="2855356" y="4855789"/>
              <a:ext cx="0" cy="628434"/>
            </a:xfrm>
            <a:prstGeom prst="straightConnector1">
              <a:avLst/>
            </a:prstGeom>
            <a:ln w="38100">
              <a:solidFill>
                <a:srgbClr val="0033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869581" y="4994355"/>
              <a:ext cx="920245" cy="29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33CC"/>
                  </a:solidFill>
                </a:rPr>
                <a:t>IR active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532809" y="5152175"/>
              <a:ext cx="564216" cy="69140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111314488"/>
                </p:ext>
              </p:extLst>
            </p:nvPr>
          </p:nvGraphicFramePr>
          <p:xfrm>
            <a:off x="1083995" y="4095377"/>
            <a:ext cx="1661470" cy="1392683"/>
          </p:xfrm>
          <a:graphic>
            <a:graphicData uri="http://schemas.openxmlformats.org/presentationml/2006/ole">
              <p:oleObj spid="_x0000_s93226" name="CS ChemDraw Drawing" r:id="rId3" imgW="2002225" imgH="1677780" progId="ChemDraw.Document.6.0">
                <p:embed/>
              </p:oleObj>
            </a:graphicData>
          </a:graphic>
        </p:graphicFrame>
        <p:sp>
          <p:nvSpPr>
            <p:cNvPr id="47" name="TextBox 46"/>
            <p:cNvSpPr txBox="1"/>
            <p:nvPr/>
          </p:nvSpPr>
          <p:spPr>
            <a:xfrm>
              <a:off x="4042" y="5081004"/>
              <a:ext cx="1304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IR inactive</a:t>
              </a:r>
            </a:p>
          </p:txBody>
        </p:sp>
      </p:grp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Polarization Modulation-RAIRS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34DCAD8-3227-446F-A645-91867FDE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440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90" y="929640"/>
            <a:ext cx="8824126" cy="13868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/>
              <a:t>balloon animals + 200 year old math = structure of Fe(CO)</a:t>
            </a:r>
            <a:r>
              <a:rPr lang="en-US" sz="2800" baseline="-25000" dirty="0"/>
              <a:t>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074" y="1634643"/>
            <a:ext cx="2447500" cy="106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149" y="2917792"/>
            <a:ext cx="2507738" cy="205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s://c2.staticflickr.com/6/5051/5564826505_7811691b15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8940" y="2484280"/>
            <a:ext cx="2314160" cy="1536747"/>
          </a:xfrm>
          <a:prstGeom prst="rect">
            <a:avLst/>
          </a:prstGeom>
          <a:noFill/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425692" y="1693609"/>
          <a:ext cx="1562100" cy="1071562"/>
        </p:xfrm>
        <a:graphic>
          <a:graphicData uri="http://schemas.openxmlformats.org/presentationml/2006/ole">
            <p:oleObj spid="_x0000_s204860" name="CS ChemDraw Drawing" r:id="rId6" imgW="1846080" imgH="1269000" progId="ChemDraw.Document.6.0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433312" y="3547491"/>
          <a:ext cx="1495425" cy="1266825"/>
        </p:xfrm>
        <a:graphic>
          <a:graphicData uri="http://schemas.openxmlformats.org/presentationml/2006/ole">
            <p:oleObj spid="_x0000_s204861" name="CS ChemDraw Drawing" r:id="rId7" imgW="1749960" imgH="1484640" progId="ChemDraw.Document.6.0">
              <p:embed/>
            </p:oleObj>
          </a:graphicData>
        </a:graphic>
      </p:graphicFrame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045770" y="3076956"/>
            <a:ext cx="39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F2239954-E581-4CEB-8F86-2A0EA8E19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Real IR Spectroscopy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6327775" y="3444875"/>
            <a:ext cx="1749425" cy="1565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197475" y="5135563"/>
            <a:ext cx="4576763" cy="1435100"/>
            <a:chOff x="5064125" y="5154613"/>
            <a:chExt cx="4576763" cy="1435100"/>
          </a:xfrm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416550" y="5233988"/>
              <a:ext cx="17526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Irreducible Representation</a:t>
              </a:r>
              <a:endParaRPr lang="el-GR" sz="1400">
                <a:cs typeface="Arial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6711950" y="5310188"/>
              <a:ext cx="26146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=    2A</a:t>
              </a:r>
              <a:r>
                <a:rPr lang="en-US" baseline="-25000"/>
                <a:t>1</a:t>
              </a:r>
              <a:r>
                <a:rPr lang="en-US"/>
                <a:t>’  +  E’  +  A</a:t>
              </a:r>
              <a:r>
                <a:rPr lang="en-US" baseline="-25000"/>
                <a:t>2</a:t>
              </a:r>
              <a:r>
                <a:rPr lang="en-US"/>
                <a:t>”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5689600" y="5762625"/>
              <a:ext cx="38433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IR active  =   E’  +  A</a:t>
              </a:r>
              <a:r>
                <a:rPr lang="en-US" baseline="-25000"/>
                <a:t>2</a:t>
              </a:r>
              <a:r>
                <a:rPr lang="en-US"/>
                <a:t>”  =  2 peaks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189538" y="6099175"/>
              <a:ext cx="4451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Raman active  =   2A</a:t>
              </a:r>
              <a:r>
                <a:rPr lang="en-US" baseline="-25000"/>
                <a:t>1</a:t>
              </a:r>
              <a:r>
                <a:rPr lang="en-US"/>
                <a:t>’  +  E’ =  3 peaks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5064125" y="5154613"/>
              <a:ext cx="3851275" cy="14351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1993474-E053-4D6B-9A66-63669EC26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97" y="1199744"/>
            <a:ext cx="5219140" cy="38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Diffuse Reflectance (DRIFTS)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7907" y="1699895"/>
            <a:ext cx="39338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Factors for Scatter</a:t>
            </a:r>
          </a:p>
          <a:p>
            <a:pPr lvl="1"/>
            <a:r>
              <a:rPr lang="en-US" sz="2400" dirty="0"/>
              <a:t>-Particle Size</a:t>
            </a:r>
          </a:p>
          <a:p>
            <a:pPr lvl="2"/>
            <a:r>
              <a:rPr lang="en-US" sz="2400" dirty="0"/>
              <a:t>50 </a:t>
            </a:r>
            <a:r>
              <a:rPr lang="en-US" sz="2400" dirty="0">
                <a:latin typeface="Symbol" pitchFamily="18" charset="2"/>
              </a:rPr>
              <a:t>m</a:t>
            </a:r>
            <a:r>
              <a:rPr lang="en-US" sz="2400" dirty="0"/>
              <a:t>m or less</a:t>
            </a:r>
          </a:p>
          <a:p>
            <a:pPr lvl="1"/>
            <a:r>
              <a:rPr lang="en-US" sz="2400" dirty="0"/>
              <a:t>-Refractive Index</a:t>
            </a:r>
          </a:p>
          <a:p>
            <a:pPr lvl="1"/>
            <a:r>
              <a:rPr lang="en-US" sz="2400" dirty="0"/>
              <a:t>-Depth</a:t>
            </a:r>
          </a:p>
          <a:p>
            <a:pPr lvl="2"/>
            <a:r>
              <a:rPr lang="en-US" sz="2400" dirty="0"/>
              <a:t>&gt;1.5 mm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63A103E-3988-45F0-A87E-FF25FDE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751" y="1919730"/>
            <a:ext cx="3782157" cy="300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382" y="1917918"/>
            <a:ext cx="4050846" cy="281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1829" y="1374253"/>
            <a:ext cx="371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Ellipsoidal Reflector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9278" y="1363173"/>
            <a:ext cx="379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Integrating Sphere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Diffuse Reflectance (DRIFTS)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742200" y="3323538"/>
            <a:ext cx="435431" cy="184354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42324" y="5119743"/>
            <a:ext cx="175621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Sample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314028" y="4020457"/>
            <a:ext cx="1037286" cy="155302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2394856" y="3664857"/>
            <a:ext cx="900371" cy="190862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4998" y="4886337"/>
            <a:ext cx="133482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Incident light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1397" y="5546736"/>
            <a:ext cx="1334828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Detector</a:t>
            </a:r>
          </a:p>
        </p:txBody>
      </p:sp>
      <p:sp>
        <p:nvSpPr>
          <p:cNvPr id="98306" name="AutoShape 2" descr="data:image/jpeg;base64,/9j/4AAQSkZJRgABAQAAAQABAAD/2wCEAAkGBhQSERUSExIWFRUVGRYVFRgYGBQYGBYXFxsWFxYWFxsXHCYfHxslGhQdHy8gIycpLCwsFx8xNjArNSYvLCkBCQoKDgwOGg8PGSwkHyUvLS8sNTA1KiwuNiwsNi0sKjQtLy8vLCksNSosLCosLywsKiwsLC0pLC00LCwvNCw0LP/AABEIAJkBSQMBIgACEQEDEQH/xAAcAAACAwEBAQEAAAAAAAAAAAAABQQGBwMCAQj/xABLEAACAQIDAwYIDAUCBQQDAAABAgMAEQQSIQUGMRNBUVRh0gcUFSIycZKTIzNCUmJyc4GRobHDNIKzwdFD8FNjg6KyFiTT4TWjwv/EABoBAQADAQEBAAAAAAAAAAAAAAADBAUCBgH/xAA1EQABAwEECAYCAgEFAQAAAAABAAIDEQQSITEFE0FRcZGh0SIyUmHB8IGxFOGSFSMkQvEG/9oADAMBAAIRAxEAPwDWZZZ5MRJHHKsaxrGdY85JfPc3zD5o5q6eJYrrSe4Hfr5gv4vEfUg/dqfiMWqZcxtnYIvGxYgkC/Ne1teew4mrMklwgADIbBuHsjWl2Sg+JYrrSe4Hfo8SxXWk9wO/U7F4xIkMkjqiLxZ2CqLmwuWNhqbffUPCbyYWVxHHioJHPBUljZjbXQKxPAflXGuduHJvZfKLz4liutJ7gd+jxLFdaT3A79MTMuYJmGYgsFuLkAgEgcbAsNe0dNe6a524cm9kolfiWK60nuB36PEsV1pPcDv00oprnbhyb2SiV+JYrrSe4Hfo8SxXWk9wO/TSimuduHJvZKJX4liutJ7gd+jxLFdaT3A79NKKa524cm9kolfiWK60nuB36PEsV1pPcDv00oprnbhyb2SiV+JYrrSe4Hfo8SxXWk9wO/TSimuduHJvZKJX4liutJ7gd+jxLFdaT3A79NKKa524cm9kolfiWK60nuB36PEsV1pPcDv00oprnbhyb2SiV+JYrrSe4Hfo8SxXWk9wO/TSimuduHJvZKJX4liutJ7gd+jxLFdaT3A79NKKa524cm9kolfiWK60nuB36PEsV1pPcDv00r4TTXO9uTeyUSzxLFdaT3A79HiWK60nuB3694neCBOMq+oed/43qE2+MXBVkf1L/k1UfpOFmDnt5N7Kw2yTOxDSpXiWK60nuB36PEsV1pPcDv1E/wDVfRh5j/LQN8Ix6Ucq+tR/muP9Wg9Q/wAR2Xf8Gb0qX4liutJ7gd+jxLFdaT3A79fIN58O/wDqAH6QI/UWplFMrC6sCOkEEflViO2Nk8haeAb2UD4Xx+dpHGqXeJYrrSe4Hfo8SxXWk9wO/TSiptc7cOTeyjolfiWK60nuB36PEsV1pPcDv00oprnbhyb2SiV+JYrrSe4Hfo8SxXWk9wO/TSimuduHJvZKJX4liutJ7gd+jxLFdaT3A79NKKa524cm9kok3KTxTQq8yyLKzqRyeQi0buCCHPOluHPTmlW1fj8J9pJ/RlprSU1DTvHDaUCVYL+LxH1IP3anY7BLLG0bi6sLG2hHOCDzEEAg8xAqDgv4vEfUg/dprXyfF34b+gvrHFpqM1XMTjnOExMMgZp442QhEZjIHUrFIqoCbNz2GhDDgL0mYvLiM6pPySRYPlUbDzoX5GSdmyM6A5kLo+VblxcC54WjbOEa64iIXliv5v8AxYzbPF6za69DKOYmp2DxSSosiG6sAQew/wC+FV24YFWJWhw1jcjn7H+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/a4hsOI8M6o8riPW4Zg17hSOGgJJ6AacbGidcPEsgs6xorC97MFAOo7RXAdV12isugDYWy3hiSKbcNqmUUUV2qyKKKKIiiiiiIooooiK8TTKoLMQoHEk2AqHtbbCQLdtWPoqOLH/AB20sg2PJiWEmKJC8ViGgH1v939XCqctpo7VxC87oOJ+M1Zjgq2/IaN6ngPoXqXeN5SUwsRe2hc6KP8AfaR6q+DduSXXEzs30F0Uf2/Kn0MKooVQFA4AaCvdcCx6zGd172yby2/mq7/k3MIW3ffM89n4S/DbAgj9GJb9J84/916nKgHAW9VeqKtsiZGKMaBwVZ8j34uJKK+EV9oqRcKJiNkxP6USH7hf8RrSyXdNAc0EjxN2Ekf5/On1FVpLJDJ5mivI8xip2WmVnlcfjlkq74/isP8AHJyyfPTiPWP8j76bbO2tHOLo1+kHRh6xUys+x21Em2kuFiiaCQZ80h825VSwso5jb0ue/CqzhLZqXHXhuOf4PfmrsMQtl7w0LQSSMqDeO3JaDRSDA7deNxDihlb5L/Jb1/5/G1P6twzsmFW7MxtHFUJYXRGjvwdh4IoooqdRIooooiVbV+Pwn2kn9GWmtKtq/H4T7ST+jLTWppPKzh8lfAlWC/i8R9SD92mtKsF/F4j6kH7tNaTeYcG/oIEUmX/209v9HENp0RznUjsWTj9e/wA8U5rhjcGssbRuLqwseY9hB5iDqDzECq7hXJTxPDTR2Rz7/j+l3oqkTeEZIL4dwZp4yyMUKhGy2sxa5sSOKgGzBhUTYnhSHL8liwsayfFuLhVPDI9zw583brYVB/KivhlcVWtL22acQSYOIqOGw/nYrVvTtdsNhzIgBYkKCeC3v51ufhWJ7xyM7CRiWZr3J4k1tO+MGfByAC581hbXgyn9L1k+JwSutm+49FYulJCydtThTuvK6ZldHaW3j4adwqtW7+DnE59nQfRDJ7LMB+VqybZe5s+ImEcYuOJc+io6W/xW0bs7vLgoBCrFtSxJ52Nr2HMNOFWtHgl18ZK9osFzi9vlpmm1FFeXcAEk2A1J6AOJrZW+lTfC40D5OHS//Vl0H3iNT72m9Kt3FJiMzCzTsZj2BrCMfdGEH3U1rhmVd6sWjB1z04d+tUUUUV2q6KKKKIiiiiiIpdtzbSYaMuxF9co4X7T2DnNTcRiAil2NgouaxnwibWkldMxsJAWC/QDFV+66t94vWfbbSYhcZ5j0G/t7rX0To/8AmzBrsG7Vp2xtjHN4xOc0ragHgg5rdv6U8rGdzPCJJhCIMRmeEaC/pxeq/Ffo83N0HYMHjElRZI2DowurA3BFd2PVhl1me3fXed6+6WsNossv+7i0+UjKm724ftdqKKKurHRRRRREUUUURFFFeZJAoLEgAAkk6AAakmiKLtPHcmoyjNI5yRr85j0/RABYnoBpditmLEkLaM6TIWcgZmaVuTduy/KcOYADgKl7NjMjHEOCMwyxKfkRmxuRzM9gx6AFHMa4b1YsJh2HFz5yKOcxkOWNuCjKCTzdpIBidiC4q/FVsjYm78fkcAK9dlEq313hWNo8KcM0rzkCMkqqhiQosdTcE8LCvWwtrSQLGk5vHILxvrYdhvzfp6uD7C7LUedJaSRiHZiPlL6OUH0VW+g5rk6kkmLs3ArNgo0cXBRfWDbQjtqpNZ3l+tYaO2cNx3/CsCeDUCO7gDicczXEVypT87fZwDRSDYeMaJ/FJuI+KbmZej/faOan9WYJhMy9kciNx2hZ00RidTMbDvCKKKKnUKVbV+Pwn2kn9GWmtKtq/H4T7ST+jLTWppPKzh8lfAlWC/i8R9SD92mtKsF/F4j6kH7tNaTeYcG/oIEV5drAm17Dh09leqKhX1YXtWfl53nK2ZiT5vRwA7bAcaVYmESAhhf+3qrS95dzjGWlhF0Nyy8685I6R+lUnF4G+q8ecdNeMm1kMpEue9eCtcloZNdtJNRgCTXD29v0mvg73ymw80eCmJkhkISFz6UbH0V7VJ0tzX000q97Z3JimYOh5Mk+fYaMOc25mqgbkbAGJxK59Ej+EIvYsVIsBz6Egkjh94rY637MwWmGkwqNi9JZI/5dnpaG1Gz+lF2fs1IECRrYD8SeknnNSqK4Y6VljdlALKrEA8CQCRetEBrG0AwC1gGxtoBQBLN596osFHnkuzH0EHFj/Ydp/OsrxHhMxMjyByORlGRowAMqE+dkbjmK3Fzfjw4W4bxYt5g8kjZmJBJ/sOgdlVisI258xq3Afc155mlpHyCVmAacB+q9l+itgbdhxcIlgN19EgizIQB5rDmOvq6L0yrM/AxidMRH2xuP+4H9BWmVtQSayMOK3bNKZYw8ooooqZToooooiKKK8yOACTwAJPqHGlaIkG3pDNNHhVOh8+UjmUagf3+8VknhAxgkx8oX0Y7QqOgRjKR7V61zdiMvyuJI1kYhb8yj+19P5aoG9vg38Ww0mKM5kkDKzeaFWztZuckm7DX11h3HysM9PNjwaMu69noSeCzWnVvdQ0DR7ucceVAMUi2FHFjAMLKwjm4YeY8D0Qy9I+aeI4aiwqRsnbeL2RiDG6nLe7xN6LjhnQ9P0h0a1Y/BNsnDTRSNJCjyxuNWGaysAV0Og1U62q+bw7tQ4yLk5V4eiw9JD0qf7cDU8UDnMD2nHZ/atW7S0MNqfZZWExnzA7DnVvttp+RRetgbxQ4yISQtf5yn0kPQw/vwNM6wraOycXsfECRGNr2SQDzJB81x0/RPrHTWnbn79RY5cvoTgedGTx6WQ847OI/OrcNovG4/BywdI6I1LP5FmN+I7do49+dFZ6KKKtLARRRRREUrxXw8vIj4uMgzdDNoyxergzdmUfKNd9p4woAqWMshyxg8B0u30VGp6dBxIrxdMLCBqxvYDi8sjXJ9bMbkngNToBpw41wVmJpaLwzOXft78F2x+PEQGhZ2OVEHF26B0DnJOgFzUNtlExSlyGllRlYjgAQbInQov6ydTqakYDBEEyy2MrC2mqxrx5NOznJ4sdeAAHTG7RWOwN2dvRRRd29Q6OljYDnIoccSvrSWm5Hidp+7B/a+7OxGeGN/nIjfioP96r2FV8VgkghLIDGoaa7qFP8Ay8pBc37QvaeFSNhbPaWBBOfMS8YiHo/BsU+EPyz5vD0ew8aZbvD/ANrD9mn6CuBV1K7uysOLYLxbiQ4U3Cl7n+uKqGxd03jhlu5fEROpzXJuwRXKgnW3wgA7V7auOxdpCeJX5+DDoYcf8/fXjYgujt8+WY/g5Qfkgpbhh4tjSnCOcZl6A/R+Nx94qkWizyNkb5XYHj/1PwpbRK61F4f5hiPx5h8hWOiiitNZCVbV+Pwn2kn9GWmtKtq/H4T7ST+jLTWppPKzh8lfAlWC/i8R9SD92mtKsF/F4j6kH7tRt9pXXBuyOUIK3KmxsSFIv99R2t+rBfuaD0Cilk1Ubn0rSpUfejf3D4MFSeUl5kU8PrHm9XGsq2t4RMZPIr8qYwjBlVNFBGouPlffeo+0MHygv8ocD09hqHgths2r+aPzNeZfbzILxNBu+5rzEmkzKLzjQbvua2/c3e1MdDmFllWwlToPSPonm/Dmoxm5UEkvKaqD6SrYAnp7O235VWvBlEscsiKAAUv2mzDj+NaJetSAstkIdI2v9LYsxj0hA10ra47fZItj7PjTFTcmgVYkjiFvnt8JIT0nKYteyn1Kd2heEynjO7zfyufg/wD9YSm1XIwA3Bbc7Qx9xooG0HLA9aory63BHSLUSShQWYgAakk2AHSSapm0/CvhYpVjXNIM1nddFUc5F9Wt0UfIxnmKqSSsj85oqPtODkCyzDLbQhhx6LDnqAm6ck0gSAXJOo+aOm/RWlbzbvQ7SmiXMfNiaQyIbjK+kQAPm+cczX42jtz1Y9kbGjw6ZEGvym52PSf8Vhx6Me2Twu8P37VZD9ANhETo5Cb14uqMhhdA3k4mvDDer3O3MjwKGxzyuBnbm6cqjo/OrHRVW3m35TDMYkTlJANbmyKTwvbUnnsPxrZc6OzsxwC03PisseJoArTRVN3P8ISYlzh5rR4gcOZZRxGS/wAoDivZcX5rlUkcjZGhzclLFK2Voe3IoooortSIpVvPismGe3FrKP5uP5XprSDe0ZhDHzPKoP6f3qnbnFtneRnSnPBWbI0OmbXfXlimmycNycMadCi/rOp/M1x3hwHL4WaK1y8bgfWscv52pjRVhsYawMGVKKMSuEmsGda/nNY74H8fkxckV9JI7/zIQR+RatirDMKfEttAcAk5X+SQkf8Ai9bnVaxnwFp2Feh/+kYDaGTtye0H7+KLhjsCkyNHKgdGFip4H/77ax/e7cCXAt4xhmZolOYEE54j225vpD7+k7PXwi+hqaaBsoxzWbo7Sc1hf4cWnMHI9j7rPtyPCas2WDFELLoFk0CydjfNb8j2cDdsXteKOSKJ3AeYkRrzmwJPqGlvWQKzPwkbiRQIcXCyxi4DRHQEt/w/1y9ANuFqoZ2rKZEkMjM8eXISSSoTVQL8wqmbS+HwPFT8L0jNC2XSX/JszrrTWo3O9vaufT2/Slc551RS7GyqCxJ5gNSah7A2uuKw8c6/LUEjobgy/cwIqNjsUrucxtBAQXOp5SUWyRgDjlNjYcWKjmIrQvClQvHtgdrCxwyz37qca4L1DLkDYqYEM9lRLXZUJ8yMD57HUjpIHBQa7YPCHMZ5rZ7HKt/NhTnUHhmNvObntbgBUTl7Ossykym/IQLZmRToSebOflOSFW+UHiWkjZzS+diLEcRCusY6M5/1D67L2aXrkff7U78MSaV/W5vtvOR37/nj7zaYewTnmYXX/pD5Z+l6P1uFSsHs9YrkXLN6TsbuxHSf0AsBzAVKAorsDaVVdJhdaKD7mfo9ku2PoJV+bNL/ANx5T/8AuvmxJAuDiY8BEpPqCgmjBG02JXpMcg9TRhP1hNQs1tmDtgVR63UKPzauK06q0W3zTeWdQe6YbBjK4aIHjkUt9Zhmb8yahb2YcmISr6UTBh6r2P52P3U7RbADo0rjjsPnjdPnKR+IqO0RayF0ft12dVDHNScSe9eea9YTECRFccGAb8ReutJd0cRmwyg/ILL/AHH5GnVdWeXWxNfvAUc8erkczcUq2r8fhPtJP6MtNaVbV+Pwn2kn9GWmtXZPKzh8lQhKsF/F4j6kH7tSdsbP5eCSK9s4tfjY8QfxFRsF/F4j6kH7tNa5tDQ43TkQP0FyWh7S05Gqw7H4F4ZGjkFmU2P9iOw8b002NsOXEm0a6aZmOij1np7BWnbQ2DBO6vLGGZbgXvwPMbcfvqZDAqDKqhQOAAAH4CvODQ9ZPE7w9V5tugQZPG7w7N6zfbcy7PtDh2vOR8LLYXVTwVAbhb8em1unSj7V2piFDGORzntyvnElspurX43B5xrYkcKdbWwb+MShyc2drk8TqdaTSxFTY8azjPSSjcAMh96rOjtr4bQHw+G4fCN1Pnetb8HW0oZcFGIpmlKAK+c+ejfNIvootZbaWFNdv7aGFhMpQtqAALDU3tcngNO2sP2PiHwuKjxEBIIZRIi8JEJGZbc5I5um1ta2XfTDmTBS2BJAVhob6EE6eqt+O06yBxZmAvTf6g+1QyTDz4k8c8llG+W9GJxPpNaL5i6AdBPT6zVUjiLGygknmFPziUJyXuTfQajtuam4XBrGLKLdvOfWa8+61OAq/ErzE800IGvabzhUVwqN/Dcrd4JEdBNG5B9BhzkcRa/R2cBc9NaLVM3D2NLGzSuuVGWwB0Y6gg25hpz9NXOvR6PLzAC8Yr1OjZJX2dplrX33bOmSgbe2gYMPJKq5iq3A7eFz2C9/urFcTOzFnYksSST0k8Sa3TF4VZEaNxdWBU+o1mu8G6zYY6DNEdA1uHY3b+tZ+l2SYPAq0ZrK07HL4ZAKtGft7qg4rCh7G5VxqrDQgjUajtrTfBrvxLiGOExIvMi5lk/4iAgG/wBIXGo49hGtFxeBtqvDo6KuPgz3cLP429wEzLFxFyRZz6gNPX6qg0dO8vDW4hVtE2h5kDGYg5rSaKKK9KvXIqJjdmrK0bNe8ZzLY6X04/hUuiuXsa8XXCoXTXFpq1FFFFdLlYx4WsFyeOEo05RFa/0kun6Kta3sbHCbDxSj/URH+8gEj7jpVI8Muz82HhmHGNyh9Ti/6oPxpp4LMfymz0XniZ4z+Ocfk4qjH4LQ5u/Feptv/I0TBLtYS08PoCt9FFFXl5ZId59zocdl5VpBkBy5WsBfibEEXrOd6fBzDhArHHKgclUEqPqQLkZo83N9GtkpHvnsHxvCPGvxi/CRH/mJcqPU2qnsY1BJZ434kYrTs2l7ZZWXYX4DIGhCzvczetcHHLh2xMWViGjkGdlQnzXNitzp5wFuI7abYffbCsygYhYkj+LLBnK3veSwUhpjc3ZtFufSJas+SS4vrr08R2HtrrBA8jpHHq8jKifWY2BPYPSPYprhrA0BoWRJp+aaRzjG287PPPL7xO8rcd3ZsPJFyuHflFckNIcxZ2UlTmLC+huLcBzAU1qHsfZi4eCOBPRjUKOk24se0m5PaTUyrIFFKXFxq7NFFFFfV8S0m2Kf6UK/9jv/APJUGPXCYRPnnDD7lyyt+UZqbjmy4iI/OjmT7/g3H5Iah4DVcCvRGZPZjVP3ahOdPuNFpM8odwP+IdT9J/RRRUyzVC2XstYAwUkhmLa20vzC1TaKK4YxsbQ1ooF095ebzs0q2r8fhPtJP6MtNaVbV+Pwn2kn9GWmtWZPKzh8lcBKsF/F4j6kH7tNaVYL+LxH1IP3aa0m8w4N/QQIoooqFfUi3s2Cs8Luo+GRWKHpIBIVukE/hWa4zAGwDrbModT0qwuGU9FjWz0l2Fh1ytEygnDyuqXAJVGtJHbo8xwv8tZVs0e2dwc03TvWbbdER2thkZ4XgjHeDga8MKcVUdxNzm5bl5kIVLGMEWzNzNY8w/W1Xram0uSACrnkc5Yo72zNzknmUDVm5h22B6bS2isKZmuSSFRR6TufRRRzk/lqTYA1H2Xs5lJmmsZnFjbVY14iJPojnPyjqeYC3BCIWatue0q/YbGyyxVdiP2ew28lSMb4Ln5YPG6nOCZD6KqxNzkUfJ6BzAa9NWjYO5sWHszfCSDnI0X6o6e0/lVhr4DXLbFC1+spioZLMyWbXyeJ2yuQAyAGwDYNmyi+0t25vDBg4+UnkCDmHFmPQqjUmoe/G2ZMLgpZ4cudMlswJFmZVJsCNRmvX5223tCXFOZJZGeQ85PN80DgB2CwqSacRmm1cz2kRG7tV+274eZCSuFgVBzNISzevKtgD2XNaNufvbDtPDZwBmHmzRHUoT+qnmP9wa/McUDMwRVJY6AAXJPqrTvBlu1LhsVHM8hQsQhjU6FW5pDwOtjYc441WNpawgPOeCqm2NjIEhzwWmR7hwCQsSxW9wl7AdhPEj8Pvqw4fDrGoRFCqugAFgK6UVais8UNdW0Cquw2WGCuraBVFFFFTqwiiiiiIooooir+/uz+W2fOvOq8oPXGQ+n3Aj76pngYx3n4iEniFkA9RKt/5LWoTRBlKngwIPqOhrP9gbnpsueOebF6ysMOihCAzy3yqTc/NvwHo1VkjdrWvaOK37Ha4Ro+azSuoTQtzz+gc1odFFFWlgIooovRFjPhB2H4tjWZRaPEXlToD3HLL7RD/wDUPRTTwVbDzzPi2HmxXji7ZGHwjfyqQv8AO3RVx353cOMwpRMvLIRJCWNhmGhUnoZSV7Lg81TNkYCPA4NYywCQoWdzoCRd5JD6zmY+uubuNVTbZgJjJs+U1orxFKGAYG4IBHqOor3XSuIooooiWbaGsDdEtvbjlT9XFRNhec0X/LwsI++XU/0RUreQ2gLfNeJvwkS/5XpbuZtCKQNklRmCQLYMCQEiS+nG2Z2HrvUJPjAWnG0myueBlh9/yKfY/HpChkkNlH3kk6BVA1LE6ADUmqdi9uYmY3EhgXiqxhC4+0dw6k9iqACSLtYGp2+05MmHi+STJMe0xBEUHsvPn9ca1TMWxldksCeUMcalpFQBEjeWRuTZSTZ7AX6OHnGplmKzYPeKeAkuzYiPiwYKJR0mMxqqtoPQKgn53MbrDMrqHUhlYBlINwQdQQRxBFZPgJMkgjAsCWidczMBKsYnDoXJOVojqOY5Rbiau240vwc0X/Dme3qlCz26eMp49PRaiJhtX4/CfaSf0Zaa0q2r8fhPtJP6MtNamk8rOHyV8CVYL+LxH1IP3aa0qwX8XiPqQfu01pN5hwb+ggRRRVW343m8Xj5KM/CyDiPkLwLes8B955qqTStiYXu2KKeZsEZkfkF73h35iw90S0so0sD5qn6Tf2GvqqpbJ8Jhkx2kSxq6qs9yWN4g5ugFvOJbKON/N56qrGojQMkizwtkmQhlOliR030rCbpF731dgFj6P0/q53GdgLHAim73rvB3gj2W57NwTu/jM4s5BEUfEQoebo5RvlEfVGguWckgUFmIAGpJ0AHSarG4e+nj8TB05OeLKJV5jmvZl7DlOnN28aqu9m8Es0rxMcqIzKFHAlTa7HnOladotbLPGHjGuS0bfpRsUYlpWuDQMvvUrtvx4R3HwOFOUG95flHpCdHr4+qqvunvxNgmtcyQsbvGT08WQng35Hn6ag7YjNlNuF70prIZa5JCJCcV5xlulkIlJxW+7cw/j2z3WL/XiBjzaekAy36OavzpisK0btG6lXUlWU8QRxBr9C+D7E59nQG98qlD/KxAH4WqFvp4OoseyyBuSlGjOFvnToYXFyOY9GnRbZljMzA8Z0W/NEZ42yNzos73Ow0fi4kCAOS6u3ObEEC/qYVe9g7vyOyynzFUhgSNWsb6Do7aY7s7gw4NcuZpfOLefawYhQSAPqjjerPVKPRt6TWSngFQi0Rem1sx4DueyKKKK2l6BFFFFERRRRREUUUURLN4dtQYWBpMQxWM+abK7XzXFrKCdemsDxu23dUiSeSWCGQS4cy3LqLAoDck2UaWudbkWBAH6MlvlNhc2Nhwv2Vim8W4WJQQzSlDNisQkTpFokQk9EA5ObKVvYAAL6R1ME7XlvgOK1dFy2aOatpbVvzs3e+3aE38Gm+UTYiQYnESvjJ2VFDK5RVF2VI7XCglrnRRwGpFzq9VDcXdabANNE5jeEkPDIthJqTmSQWv0NxIuWtYWAt9SsBAxzVC0FjpHGMUbXDhs5BFZ/Ps/aHiwCJOJSZpAzYlS4YJGIg45Xkxdg2ilo9L8mnKWi0CiulCqLj9nY0tMyDFec2JMfw8QAtGhw4AE1gnK5rC19LN5uh+7JM8y4ho2kcB8YjZp0kDayiOBEzZY3ViNSQLW85gwyXmiiKr7ubOxCTlpTOE5NQqGSIwqMkQChFJbOGVrkWXU6tpa0UUURFFFFEVa8In/wCPm+CMgtrY2KW1EnA3CkAkdF6ieDHYIgwayFbST+ex58uvJj1Zdf5qib043FxyzMxxIw90CmJcC0eRkjDZuVUuPhC9y2gHZXXcnaGIknZGaYwxxlSsq4Rcr3j5MKIQGtkz6nzdLcRUWrGsv+y0BbXNshsoGbqk78Mvvsp2+2EtyWI1tEXSToWOQAlz0WeKO5JsFLnotUMZgWVmIR2DNnvGyLLHIRkexkKqUZVUWJ0IOh0y6Pt7HpDh5Hdc4ylQlgeUZvNWOx084kLrprrYXNUvd3dyeWIss6KuYqueNnDZbK7R5XjITlA4AN9FW1hapVnpbgcGcwdlKKmZlzsjOzvflJZCpKiwuBYkWZibaBbruVhCsLSsLGd+VAOhyZVSK45iUQNbQjNY6g1ywO5pzBsRKsgUghEjMaEjW8gZ3LWNiBcDTUHms1ESravx+E+0k/oy01pVtX4/CfaSf0Zaa1NJ5WcPkr4EqwX8XiPqQfu01pVgv4vEfUg/dprSbzDg39BAis0372I4xJmseTfLrx84CxHZwrS654jDq6lHAZToQeBrOtdm/kR3K0OxUrdZP5UVytDmOKxObBgjTQ/r66gspBsavW8O6DwnPEC8ZPAaspPMekdv+zI2PuAXKviNACDkGpNtbMeYHo4+qvLx2O0azVFvbmvGxWC1a0wlp47ONV18HO7ZjU4p7hpFyqOHmXvmbpueHQPXVe3swhXFy3BAZsw0IuDbUdl71q4FtBUTamyY8QmSRb9B51PSDW/aLBfgETDiF6a1aM1lmbDGcW447eyx/LfS33U92D4Lc7iWe6R8eT+U3r+avZx9VXLYe6MWHOY/CPzMR6P1RzHtp7VaxaMLPFKfx3VXR2hjH45zju7rlhsMsahEUKqiwAFgBXWiitwCmAXowABQIooor6vqKKKKIiiiiiIrniGYKSgDNbzQxKgnoJCm3rsa6VzxCsVIQhWt5pZSwB6SoZSR2XFEVXwe+cjZGkw6KjxRT+bMXkyTEhAqGJc73Gqg3NwFzEgGyYrHxxBTJIiBmCLnZVzM3oqMx1J5gKrWC3KkUxl54mMMUUUTLAySIYc2RgxmbjmIcAWZSV0BpttHYzymBuVVWjN3ZUYF/QLKvwnmqSuqtnB0uCVDAimybVhXOWmjHJlRJd1GQtbKHufNJuLA8bivLbXguAZorligGdLl1YIyjX0g7BSOIJA40pO6AKyIZTlaOWGOygFVlYO5c3+EbMNCQNL8SxY+cDuo6zLNJMkhviC3wIUjxjkriM5zlAMXPmJDEX56Im423AVzieLLmyZuUS2f5l72zdnGptVabcwvDFE8kT8j5qZoAyGMJyVnUyec2X5V7fRtpVoVbADooi+0UUURFFFFEXHG4tYo3le+WNWdrAk5VBY2A1Og4VU23qmjmlBheRmaERwq6NkBjkkJBRecR89/OJGbLZquVLP/AEzhbEeKw2Ygn4NNSL2vprbMbes0RJW3ymVnU4XlDykoRYmJbkosuZmBWwb4RQNcpJN2W1zI2hvNMELwwoRy6wqXkIvbErhpcwVSV84nKRmFtWsbIzaXYOHa+aCI3YObourgWDHTU2FqJdg4di5aCJjJlL3RTmKkMua41syg+sA0RKsZvaFjmYwMyrHiJEAZbyDDHJOCGsF846XJuNdDpSOTCTYFo5EUKG+DjXPmuozFcNKbC5yglH+Sbgk6mW5y7GgYSBoYyJQBLdVPKAaAPpqOw11xOASSMxOgKEZcvNYcLW4WtoRqLAiiKk7e2scbLDDCXVSRYsrKRKwbM1mAvyUQd+gu0djcXW8YTCrFGsaCyooVR0KosB+ApbsjdiPDyGQPJI5UoDIytlUkMwWyi1yq36ci9FOKIiiiiiJVtX4/CfaSf0Zaa0q2r8fhPtJP6MtNamk8rOHyV8CSPM8WKlbkJXV1iylAhF15S4N2BvqPxrv5cbquI9mPv00or6ZWnNu7fswSiV+XG6riPZj79Hlxuq4j2Y+/TSiv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jfEPNPARBKgjZ2ZnCAAGORBwYm92HNTyiiuXvvUoKU/wDflA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67507EC-7EAD-4C64-B946-B701BAEA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4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/>
      <p:bldP spid="11" grpId="0" animBg="1"/>
      <p:bldP spid="12" grpId="0" animBg="1"/>
      <p:bldP spid="18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Diffuse Reflectance (DRIFTS)</a:t>
            </a:r>
          </a:p>
        </p:txBody>
      </p:sp>
      <p:sp>
        <p:nvSpPr>
          <p:cNvPr id="98306" name="AutoShape 2" descr="data:image/jpeg;base64,/9j/4AAQSkZJRgABAQAAAQABAAD/2wCEAAkGBhQSERUSExIWFRUVGRYVFRgYGBQYGBYXFxsWFxYWFxsXHCYfHxslGhQdHy8gIycpLCwsFx8xNjArNSYvLCkBCQoKDgwOGg8PGSwkHyUvLS8sNTA1KiwuNiwsNi0sKjQtLy8vLCksNSosLCosLywsKiwsLC0pLC00LCwvNCw0LP/AABEIAJkBSQMBIgACEQEDEQH/xAAcAAACAwEBAQEAAAAAAAAAAAAABQQGBwMCAQj/xABLEAACAQIDAwYIDAUCBQQDAAABAgMAEQQSIQUGMRNBUVRh0gcUFSIycZKTIzNCUmJyc4GRobHDNIKzwdFD8FNjg6KyFiTT4TWjwv/EABoBAQADAQEBAAAAAAAAAAAAAAADBAUCBgH/xAA1EQABAwEECAYCAgEFAQAAAAABAAIDEQQSITEFE0FRcZGh0SIyUmHB8IGxFOGSFSMkQvEG/9oADAMBAAIRAxEAPwDWZZZ5MRJHHKsaxrGdY85JfPc3zD5o5q6eJYrrSe4Hfr5gv4vEfUg/dqfiMWqZcxtnYIvGxYgkC/Ne1teew4mrMklwgADIbBuHsjWl2Sg+JYrrSe4Hfo8SxXWk9wO/U7F4xIkMkjqiLxZ2CqLmwuWNhqbffUPCbyYWVxHHioJHPBUljZjbXQKxPAflXGuduHJvZfKLz4liutJ7gd+jxLFdaT3A79MTMuYJmGYgsFuLkAgEgcbAsNe0dNe6a524cm9kolfiWK60nuB36PEsV1pPcDv00oprnbhyb2SiV+JYrrSe4Hfo8SxXWk9wO/TSimuduHJvZKJX4liutJ7gd+jxLFdaT3A79NKKa524cm9kolfiWK60nuB36PEsV1pPcDv00oprnbhyb2SiV+JYrrSe4Hfo8SxXWk9wO/TSimuduHJvZKJX4liutJ7gd+jxLFdaT3A79NKKa524cm9kolfiWK60nuB36PEsV1pPcDv00oprnbhyb2SiV+JYrrSe4Hfo8SxXWk9wO/TSimuduHJvZKJX4liutJ7gd+jxLFdaT3A79NKKa524cm9kolfiWK60nuB36PEsV1pPcDv00r4TTXO9uTeyUSzxLFdaT3A79HiWK60nuB3694neCBOMq+oed/43qE2+MXBVkf1L/k1UfpOFmDnt5N7Kw2yTOxDSpXiWK60nuB36PEsV1pPcDv1E/wDVfRh5j/LQN8Ix6Ucq+tR/muP9Wg9Q/wAR2Xf8Gb0qX4liutJ7gd+jxLFdaT3A79fIN58O/wDqAH6QI/UWplFMrC6sCOkEEflViO2Nk8haeAb2UD4Xx+dpHGqXeJYrrSe4Hfo8SxXWk9wO/TSiptc7cOTeyjolfiWK60nuB36PEsV1pPcDv00oprnbhyb2SiV+JYrrSe4Hfo8SxXWk9wO/TSimuduHJvZKJX4liutJ7gd+jxLFdaT3A79NKKa524cm9kok3KTxTQq8yyLKzqRyeQi0buCCHPOluHPTmlW1fj8J9pJ/RlprSU1DTvHDaUCVYL+LxH1IP3anY7BLLG0bi6sLG2hHOCDzEEAg8xAqDgv4vEfUg/dprXyfF34b+gvrHFpqM1XMTjnOExMMgZp442QhEZjIHUrFIqoCbNz2GhDDgL0mYvLiM6pPySRYPlUbDzoX5GSdmyM6A5kLo+VblxcC54WjbOEa64iIXliv5v8AxYzbPF6za69DKOYmp2DxSSosiG6sAQew/wC+FV24YFWJWhw1jcjn7H+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/a4hsOI8M6o8riPW4Zg17hSOGgJJ6AacbGidcPEsgs6xorC97MFAOo7RXAdV12isugDYWy3hiSKbcNqmUUUV2qyKKKKIiiiiiIooooiK8TTKoLMQoHEk2AqHtbbCQLdtWPoqOLH/AB20sg2PJiWEmKJC8ViGgH1v939XCqctpo7VxC87oOJ+M1Zjgq2/IaN6ngPoXqXeN5SUwsRe2hc6KP8AfaR6q+DduSXXEzs30F0Uf2/Kn0MKooVQFA4AaCvdcCx6zGd172yby2/mq7/k3MIW3ffM89n4S/DbAgj9GJb9J84/916nKgHAW9VeqKtsiZGKMaBwVZ8j34uJKK+EV9oqRcKJiNkxP6USH7hf8RrSyXdNAc0EjxN2Ekf5/On1FVpLJDJ5mivI8xip2WmVnlcfjlkq74/isP8AHJyyfPTiPWP8j76bbO2tHOLo1+kHRh6xUys+x21Em2kuFiiaCQZ80h825VSwso5jb0ue/CqzhLZqXHXhuOf4PfmrsMQtl7w0LQSSMqDeO3JaDRSDA7deNxDihlb5L/Jb1/5/G1P6twzsmFW7MxtHFUJYXRGjvwdh4IoooqdRIooooiVbV+Pwn2kn9GWmtKtq/H4T7ST+jLTWppPKzh8lfAlWC/i8R9SD92mtKsF/F4j6kH7tNaTeYcG/oIEUmX/209v9HENp0RznUjsWTj9e/wA8U5rhjcGssbRuLqwseY9hB5iDqDzECq7hXJTxPDTR2Rz7/j+l3oqkTeEZIL4dwZp4yyMUKhGy2sxa5sSOKgGzBhUTYnhSHL8liwsayfFuLhVPDI9zw583brYVB/KivhlcVWtL22acQSYOIqOGw/nYrVvTtdsNhzIgBYkKCeC3v51ufhWJ7xyM7CRiWZr3J4k1tO+MGfByAC581hbXgyn9L1k+JwSutm+49FYulJCydtThTuvK6ZldHaW3j4adwqtW7+DnE59nQfRDJ7LMB+VqybZe5s+ImEcYuOJc+io6W/xW0bs7vLgoBCrFtSxJ52Nr2HMNOFWtHgl18ZK9osFzi9vlpmm1FFeXcAEk2A1J6AOJrZW+lTfC40D5OHS//Vl0H3iNT72m9Kt3FJiMzCzTsZj2BrCMfdGEH3U1rhmVd6sWjB1z04d+tUUUUV2q6KKKKIiiiiiIpdtzbSYaMuxF9co4X7T2DnNTcRiAil2NgouaxnwibWkldMxsJAWC/QDFV+66t94vWfbbSYhcZ5j0G/t7rX0To/8AmzBrsG7Vp2xtjHN4xOc0ragHgg5rdv6U8rGdzPCJJhCIMRmeEaC/pxeq/Ffo83N0HYMHjElRZI2DowurA3BFd2PVhl1me3fXed6+6WsNossv+7i0+UjKm724ftdqKKKurHRRRRREUUUURFFFeZJAoLEgAAkk6AAakmiKLtPHcmoyjNI5yRr85j0/RABYnoBpditmLEkLaM6TIWcgZmaVuTduy/KcOYADgKl7NjMjHEOCMwyxKfkRmxuRzM9gx6AFHMa4b1YsJh2HFz5yKOcxkOWNuCjKCTzdpIBidiC4q/FVsjYm78fkcAK9dlEq313hWNo8KcM0rzkCMkqqhiQosdTcE8LCvWwtrSQLGk5vHILxvrYdhvzfp6uD7C7LUedJaSRiHZiPlL6OUH0VW+g5rk6kkmLs3ArNgo0cXBRfWDbQjtqpNZ3l+tYaO2cNx3/CsCeDUCO7gDicczXEVypT87fZwDRSDYeMaJ/FJuI+KbmZej/faOan9WYJhMy9kciNx2hZ00RidTMbDvCKKKKnUKVbV+Pwn2kn9GWmtKtq/H4T7ST+jLTWppPKzh8lfAlWC/i8R9SD92mtKsF/F4j6kH7tNaTeYcG/oIEV5drAm17Dh09leqKhX1YXtWfl53nK2ZiT5vRwA7bAcaVYmESAhhf+3qrS95dzjGWlhF0Nyy8685I6R+lUnF4G+q8ecdNeMm1kMpEue9eCtcloZNdtJNRgCTXD29v0mvg73ymw80eCmJkhkISFz6UbH0V7VJ0tzX000q97Z3JimYOh5Mk+fYaMOc25mqgbkbAGJxK59Ej+EIvYsVIsBz6Egkjh94rY637MwWmGkwqNi9JZI/5dnpaG1Gz+lF2fs1IECRrYD8SeknnNSqK4Y6VljdlALKrEA8CQCRetEBrG0AwC1gGxtoBQBLN596osFHnkuzH0EHFj/Ydp/OsrxHhMxMjyByORlGRowAMqE+dkbjmK3Fzfjw4W4bxYt5g8kjZmJBJ/sOgdlVisI258xq3Afc155mlpHyCVmAacB+q9l+itgbdhxcIlgN19EgizIQB5rDmOvq6L0yrM/AxidMRH2xuP+4H9BWmVtQSayMOK3bNKZYw8ooooqZToooooiKKK8yOACTwAJPqHGlaIkG3pDNNHhVOh8+UjmUagf3+8VknhAxgkx8oX0Y7QqOgRjKR7V61zdiMvyuJI1kYhb8yj+19P5aoG9vg38Ww0mKM5kkDKzeaFWztZuckm7DX11h3HysM9PNjwaMu69noSeCzWnVvdQ0DR7ucceVAMUi2FHFjAMLKwjm4YeY8D0Qy9I+aeI4aiwqRsnbeL2RiDG6nLe7xN6LjhnQ9P0h0a1Y/BNsnDTRSNJCjyxuNWGaysAV0Og1U62q+bw7tQ4yLk5V4eiw9JD0qf7cDU8UDnMD2nHZ/atW7S0MNqfZZWExnzA7DnVvttp+RRetgbxQ4yISQtf5yn0kPQw/vwNM6wraOycXsfECRGNr2SQDzJB81x0/RPrHTWnbn79RY5cvoTgedGTx6WQ847OI/OrcNovG4/BywdI6I1LP5FmN+I7do49+dFZ6KKKtLARRRRREUrxXw8vIj4uMgzdDNoyxergzdmUfKNd9p4woAqWMshyxg8B0u30VGp6dBxIrxdMLCBqxvYDi8sjXJ9bMbkngNToBpw41wVmJpaLwzOXft78F2x+PEQGhZ2OVEHF26B0DnJOgFzUNtlExSlyGllRlYjgAQbInQov6ydTqakYDBEEyy2MrC2mqxrx5NOznJ4sdeAAHTG7RWOwN2dvRRRd29Q6OljYDnIoccSvrSWm5Hidp+7B/a+7OxGeGN/nIjfioP96r2FV8VgkghLIDGoaa7qFP8Ay8pBc37QvaeFSNhbPaWBBOfMS8YiHo/BsU+EPyz5vD0ew8aZbvD/ANrD9mn6CuBV1K7uysOLYLxbiQ4U3Cl7n+uKqGxd03jhlu5fEROpzXJuwRXKgnW3wgA7V7auOxdpCeJX5+DDoYcf8/fXjYgujt8+WY/g5Qfkgpbhh4tjSnCOcZl6A/R+Nx94qkWizyNkb5XYHj/1PwpbRK61F4f5hiPx5h8hWOiiitNZCVbV+Pwn2kn9GWmtKtq/H4T7ST+jLTWppPKzh8lfAlWC/i8R9SD92mtKsF/F4j6kH7tRt9pXXBuyOUIK3KmxsSFIv99R2t+rBfuaD0Cilk1Ubn0rSpUfejf3D4MFSeUl5kU8PrHm9XGsq2t4RMZPIr8qYwjBlVNFBGouPlffeo+0MHygv8ocD09hqHgths2r+aPzNeZfbzILxNBu+5rzEmkzKLzjQbvua2/c3e1MdDmFllWwlToPSPonm/Dmoxm5UEkvKaqD6SrYAnp7O235VWvBlEscsiKAAUv2mzDj+NaJetSAstkIdI2v9LYsxj0hA10ra47fZItj7PjTFTcmgVYkjiFvnt8JIT0nKYteyn1Kd2heEynjO7zfyufg/wD9YSm1XIwA3Bbc7Qx9xooG0HLA9aory63BHSLUSShQWYgAakk2AHSSapm0/CvhYpVjXNIM1nddFUc5F9Wt0UfIxnmKqSSsj85oqPtODkCyzDLbQhhx6LDnqAm6ck0gSAXJOo+aOm/RWlbzbvQ7SmiXMfNiaQyIbjK+kQAPm+cczX42jtz1Y9kbGjw6ZEGvym52PSf8Vhx6Me2Twu8P37VZD9ANhETo5Cb14uqMhhdA3k4mvDDer3O3MjwKGxzyuBnbm6cqjo/OrHRVW3m35TDMYkTlJANbmyKTwvbUnnsPxrZc6OzsxwC03PisseJoArTRVN3P8ISYlzh5rR4gcOZZRxGS/wAoDivZcX5rlUkcjZGhzclLFK2Voe3IoooortSIpVvPismGe3FrKP5uP5XprSDe0ZhDHzPKoP6f3qnbnFtneRnSnPBWbI0OmbXfXlimmycNycMadCi/rOp/M1x3hwHL4WaK1y8bgfWscv52pjRVhsYawMGVKKMSuEmsGda/nNY74H8fkxckV9JI7/zIQR+RatirDMKfEttAcAk5X+SQkf8Ai9bnVaxnwFp2Feh/+kYDaGTtye0H7+KLhjsCkyNHKgdGFip4H/77ax/e7cCXAt4xhmZolOYEE54j225vpD7+k7PXwi+hqaaBsoxzWbo7Sc1hf4cWnMHI9j7rPtyPCas2WDFELLoFk0CydjfNb8j2cDdsXteKOSKJ3AeYkRrzmwJPqGlvWQKzPwkbiRQIcXCyxi4DRHQEt/w/1y9ANuFqoZ2rKZEkMjM8eXISSSoTVQL8wqmbS+HwPFT8L0jNC2XSX/JszrrTWo3O9vaufT2/Slc551RS7GyqCxJ5gNSah7A2uuKw8c6/LUEjobgy/cwIqNjsUrucxtBAQXOp5SUWyRgDjlNjYcWKjmIrQvClQvHtgdrCxwyz37qca4L1DLkDYqYEM9lRLXZUJ8yMD57HUjpIHBQa7YPCHMZ5rZ7HKt/NhTnUHhmNvObntbgBUTl7Ossykym/IQLZmRToSebOflOSFW+UHiWkjZzS+diLEcRCusY6M5/1D67L2aXrkff7U78MSaV/W5vtvOR37/nj7zaYewTnmYXX/pD5Z+l6P1uFSsHs9YrkXLN6TsbuxHSf0AsBzAVKAorsDaVVdJhdaKD7mfo9ku2PoJV+bNL/ANx5T/8AuvmxJAuDiY8BEpPqCgmjBG02JXpMcg9TRhP1hNQs1tmDtgVR63UKPzauK06q0W3zTeWdQe6YbBjK4aIHjkUt9Zhmb8yahb2YcmISr6UTBh6r2P52P3U7RbADo0rjjsPnjdPnKR+IqO0RayF0ft12dVDHNScSe9eea9YTECRFccGAb8ReutJd0cRmwyg/ILL/AHH5GnVdWeXWxNfvAUc8erkczcUq2r8fhPtJP6MtNaVbV+Pwn2kn9GWmtXZPKzh8lQhKsF/F4j6kH7tSdsbP5eCSK9s4tfjY8QfxFRsF/F4j6kH7tNa5tDQ43TkQP0FyWh7S05Gqw7H4F4ZGjkFmU2P9iOw8b002NsOXEm0a6aZmOij1np7BWnbQ2DBO6vLGGZbgXvwPMbcfvqZDAqDKqhQOAAAH4CvODQ9ZPE7w9V5tugQZPG7w7N6zfbcy7PtDh2vOR8LLYXVTwVAbhb8em1unSj7V2piFDGORzntyvnElspurX43B5xrYkcKdbWwb+MShyc2drk8TqdaTSxFTY8azjPSSjcAMh96rOjtr4bQHw+G4fCN1Pnetb8HW0oZcFGIpmlKAK+c+ejfNIvootZbaWFNdv7aGFhMpQtqAALDU3tcngNO2sP2PiHwuKjxEBIIZRIi8JEJGZbc5I5um1ta2XfTDmTBS2BJAVhob6EE6eqt+O06yBxZmAvTf6g+1QyTDz4k8c8llG+W9GJxPpNaL5i6AdBPT6zVUjiLGygknmFPziUJyXuTfQajtuam4XBrGLKLdvOfWa8+61OAq/ErzE800IGvabzhUVwqN/Dcrd4JEdBNG5B9BhzkcRa/R2cBc9NaLVM3D2NLGzSuuVGWwB0Y6gg25hpz9NXOvR6PLzAC8Yr1OjZJX2dplrX33bOmSgbe2gYMPJKq5iq3A7eFz2C9/urFcTOzFnYksSST0k8Sa3TF4VZEaNxdWBU+o1mu8G6zYY6DNEdA1uHY3b+tZ+l2SYPAq0ZrK07HL4ZAKtGft7qg4rCh7G5VxqrDQgjUajtrTfBrvxLiGOExIvMi5lk/4iAgG/wBIXGo49hGtFxeBtqvDo6KuPgz3cLP429wEzLFxFyRZz6gNPX6qg0dO8vDW4hVtE2h5kDGYg5rSaKKK9KvXIqJjdmrK0bNe8ZzLY6X04/hUuiuXsa8XXCoXTXFpq1FFFFdLlYx4WsFyeOEo05RFa/0kun6Kta3sbHCbDxSj/URH+8gEj7jpVI8Muz82HhmHGNyh9Ti/6oPxpp4LMfymz0XniZ4z+Ocfk4qjH4LQ5u/Feptv/I0TBLtYS08PoCt9FFFXl5ZId59zocdl5VpBkBy5WsBfibEEXrOd6fBzDhArHHKgclUEqPqQLkZo83N9GtkpHvnsHxvCPGvxi/CRH/mJcqPU2qnsY1BJZ434kYrTs2l7ZZWXYX4DIGhCzvczetcHHLh2xMWViGjkGdlQnzXNitzp5wFuI7abYffbCsygYhYkj+LLBnK3veSwUhpjc3ZtFufSJas+SS4vrr08R2HtrrBA8jpHHq8jKifWY2BPYPSPYprhrA0BoWRJp+aaRzjG287PPPL7xO8rcd3ZsPJFyuHflFckNIcxZ2UlTmLC+huLcBzAU1qHsfZi4eCOBPRjUKOk24se0m5PaTUyrIFFKXFxq7NFFFFfV8S0m2Kf6UK/9jv/APJUGPXCYRPnnDD7lyyt+UZqbjmy4iI/OjmT7/g3H5Iah4DVcCvRGZPZjVP3ahOdPuNFpM8odwP+IdT9J/RRRUyzVC2XstYAwUkhmLa20vzC1TaKK4YxsbQ1ooF095ebzs0q2r8fhPtJP6MtNaVbV+Pwn2kn9GWmtWZPKzh8lcBKsF/F4j6kH7tNaVYL+LxH1IP3aa0m8w4N/QQIoooqFfUi3s2Cs8Luo+GRWKHpIBIVukE/hWa4zAGwDrbModT0qwuGU9FjWz0l2Fh1ytEygnDyuqXAJVGtJHbo8xwv8tZVs0e2dwc03TvWbbdER2thkZ4XgjHeDga8MKcVUdxNzm5bl5kIVLGMEWzNzNY8w/W1Xram0uSACrnkc5Yo72zNzknmUDVm5h22B6bS2isKZmuSSFRR6TufRRRzk/lqTYA1H2Xs5lJmmsZnFjbVY14iJPojnPyjqeYC3BCIWatue0q/YbGyyxVdiP2ew28lSMb4Ln5YPG6nOCZD6KqxNzkUfJ6BzAa9NWjYO5sWHszfCSDnI0X6o6e0/lVhr4DXLbFC1+spioZLMyWbXyeJ2yuQAyAGwDYNmyi+0t25vDBg4+UnkCDmHFmPQqjUmoe/G2ZMLgpZ4cudMlswJFmZVJsCNRmvX5223tCXFOZJZGeQ85PN80DgB2CwqSacRmm1cz2kRG7tV+274eZCSuFgVBzNISzevKtgD2XNaNufvbDtPDZwBmHmzRHUoT+qnmP9wa/McUDMwRVJY6AAXJPqrTvBlu1LhsVHM8hQsQhjU6FW5pDwOtjYc441WNpawgPOeCqm2NjIEhzwWmR7hwCQsSxW9wl7AdhPEj8Pvqw4fDrGoRFCqugAFgK6UVais8UNdW0Cquw2WGCuraBVFFFFTqwiiiiiIooooir+/uz+W2fOvOq8oPXGQ+n3Aj76pngYx3n4iEniFkA9RKt/5LWoTRBlKngwIPqOhrP9gbnpsueOebF6ysMOihCAzy3yqTc/NvwHo1VkjdrWvaOK37Ha4Ro+azSuoTQtzz+gc1odFFFWlgIooovRFjPhB2H4tjWZRaPEXlToD3HLL7RD/wDUPRTTwVbDzzPi2HmxXji7ZGHwjfyqQv8AO3RVx353cOMwpRMvLIRJCWNhmGhUnoZSV7Lg81TNkYCPA4NYywCQoWdzoCRd5JD6zmY+uubuNVTbZgJjJs+U1orxFKGAYG4IBHqOor3XSuIooooiWbaGsDdEtvbjlT9XFRNhec0X/LwsI++XU/0RUreQ2gLfNeJvwkS/5XpbuZtCKQNklRmCQLYMCQEiS+nG2Z2HrvUJPjAWnG0myueBlh9/yKfY/HpChkkNlH3kk6BVA1LE6ADUmqdi9uYmY3EhgXiqxhC4+0dw6k9iqACSLtYGp2+05MmHi+STJMe0xBEUHsvPn9ca1TMWxldksCeUMcalpFQBEjeWRuTZSTZ7AX6OHnGplmKzYPeKeAkuzYiPiwYKJR0mMxqqtoPQKgn53MbrDMrqHUhlYBlINwQdQQRxBFZPgJMkgjAsCWidczMBKsYnDoXJOVojqOY5Rbiau240vwc0X/Dme3qlCz26eMp49PRaiJhtX4/CfaSf0Zaa0q2r8fhPtJP6MtNamk8rOHyV8CVYL+LxH1IP3aa0qwX8XiPqQfu01pN5hwb+ggRRRVW343m8Xj5KM/CyDiPkLwLes8B955qqTStiYXu2KKeZsEZkfkF73h35iw90S0so0sD5qn6Tf2GvqqpbJ8Jhkx2kSxq6qs9yWN4g5ugFvOJbKON/N56qrGojQMkizwtkmQhlOliR030rCbpF731dgFj6P0/q53GdgLHAim73rvB3gj2W57NwTu/jM4s5BEUfEQoebo5RvlEfVGguWckgUFmIAGpJ0AHSarG4e+nj8TB05OeLKJV5jmvZl7DlOnN28aqu9m8Es0rxMcqIzKFHAlTa7HnOladotbLPGHjGuS0bfpRsUYlpWuDQMvvUrtvx4R3HwOFOUG95flHpCdHr4+qqvunvxNgmtcyQsbvGT08WQng35Hn6ag7YjNlNuF70prIZa5JCJCcV5xlulkIlJxW+7cw/j2z3WL/XiBjzaekAy36OavzpisK0btG6lXUlWU8QRxBr9C+D7E59nQG98qlD/KxAH4WqFvp4OoseyyBuSlGjOFvnToYXFyOY9GnRbZljMzA8Z0W/NEZ42yNzos73Ow0fi4kCAOS6u3ObEEC/qYVe9g7vyOyynzFUhgSNWsb6Do7aY7s7gw4NcuZpfOLefawYhQSAPqjjerPVKPRt6TWSngFQi0Rem1sx4DueyKKKK2l6BFFFFERRRRREUUUURLN4dtQYWBpMQxWM+abK7XzXFrKCdemsDxu23dUiSeSWCGQS4cy3LqLAoDck2UaWudbkWBAH6MlvlNhc2Nhwv2Vim8W4WJQQzSlDNisQkTpFokQk9EA5ObKVvYAAL6R1ME7XlvgOK1dFy2aOatpbVvzs3e+3aE38Gm+UTYiQYnESvjJ2VFDK5RVF2VI7XCglrnRRwGpFzq9VDcXdabANNE5jeEkPDIthJqTmSQWv0NxIuWtYWAt9SsBAxzVC0FjpHGMUbXDhs5BFZ/Ps/aHiwCJOJSZpAzYlS4YJGIg45Xkxdg2ilo9L8mnKWi0CiulCqLj9nY0tMyDFec2JMfw8QAtGhw4AE1gnK5rC19LN5uh+7JM8y4ho2kcB8YjZp0kDayiOBEzZY3ViNSQLW85gwyXmiiKr7ubOxCTlpTOE5NQqGSIwqMkQChFJbOGVrkWXU6tpa0UUURFFFFEVa8In/wCPm+CMgtrY2KW1EnA3CkAkdF6ieDHYIgwayFbST+ex58uvJj1Zdf5qib043FxyzMxxIw90CmJcC0eRkjDZuVUuPhC9y2gHZXXcnaGIknZGaYwxxlSsq4Rcr3j5MKIQGtkz6nzdLcRUWrGsv+y0BbXNshsoGbqk78Mvvsp2+2EtyWI1tEXSToWOQAlz0WeKO5JsFLnotUMZgWVmIR2DNnvGyLLHIRkexkKqUZVUWJ0IOh0y6Pt7HpDh5Hdc4ylQlgeUZvNWOx084kLrprrYXNUvd3dyeWIss6KuYqueNnDZbK7R5XjITlA4AN9FW1hapVnpbgcGcwdlKKmZlzsjOzvflJZCpKiwuBYkWZibaBbruVhCsLSsLGd+VAOhyZVSK45iUQNbQjNY6g1ywO5pzBsRKsgUghEjMaEjW8gZ3LWNiBcDTUHms1ESravx+E+0k/oy01pVtX4/CfaSf0Zaa1NJ5WcPkr4EqwX8XiPqQfu01pVgv4vEfUg/dprSbzDg39BAis0372I4xJmseTfLrx84CxHZwrS654jDq6lHAZToQeBrOtdm/kR3K0OxUrdZP5UVytDmOKxObBgjTQ/r66gspBsavW8O6DwnPEC8ZPAaspPMekdv+zI2PuAXKviNACDkGpNtbMeYHo4+qvLx2O0azVFvbmvGxWC1a0wlp47ONV18HO7ZjU4p7hpFyqOHmXvmbpueHQPXVe3swhXFy3BAZsw0IuDbUdl71q4FtBUTamyY8QmSRb9B51PSDW/aLBfgETDiF6a1aM1lmbDGcW447eyx/LfS33U92D4Lc7iWe6R8eT+U3r+avZx9VXLYe6MWHOY/CPzMR6P1RzHtp7VaxaMLPFKfx3VXR2hjH45zju7rlhsMsahEUKqiwAFgBXWiitwCmAXowABQIooor6vqKKKKIiiiiiIrniGYKSgDNbzQxKgnoJCm3rsa6VzxCsVIQhWt5pZSwB6SoZSR2XFEVXwe+cjZGkw6KjxRT+bMXkyTEhAqGJc73Gqg3NwFzEgGyYrHxxBTJIiBmCLnZVzM3oqMx1J5gKrWC3KkUxl54mMMUUUTLAySIYc2RgxmbjmIcAWZSV0BpttHYzymBuVVWjN3ZUYF/QLKvwnmqSuqtnB0uCVDAimybVhXOWmjHJlRJd1GQtbKHufNJuLA8bivLbXguAZorligGdLl1YIyjX0g7BSOIJA40pO6AKyIZTlaOWGOygFVlYO5c3+EbMNCQNL8SxY+cDuo6zLNJMkhviC3wIUjxjkriM5zlAMXPmJDEX56Im423AVzieLLmyZuUS2f5l72zdnGptVabcwvDFE8kT8j5qZoAyGMJyVnUyec2X5V7fRtpVoVbADooi+0UUURFFFFEXHG4tYo3le+WNWdrAk5VBY2A1Og4VU23qmjmlBheRmaERwq6NkBjkkJBRecR89/OJGbLZquVLP/AEzhbEeKw2Ygn4NNSL2vprbMbes0RJW3ymVnU4XlDykoRYmJbkosuZmBWwb4RQNcpJN2W1zI2hvNMELwwoRy6wqXkIvbErhpcwVSV84nKRmFtWsbIzaXYOHa+aCI3YObourgWDHTU2FqJdg4di5aCJjJlL3RTmKkMua41syg+sA0RKsZvaFjmYwMyrHiJEAZbyDDHJOCGsF846XJuNdDpSOTCTYFo5EUKG+DjXPmuozFcNKbC5yglH+Sbgk6mW5y7GgYSBoYyJQBLdVPKAaAPpqOw11xOASSMxOgKEZcvNYcLW4WtoRqLAiiKk7e2scbLDDCXVSRYsrKRKwbM1mAvyUQd+gu0djcXW8YTCrFGsaCyooVR0KosB+ApbsjdiPDyGQPJI5UoDIytlUkMwWyi1yq36ci9FOKIiiiiiJVtX4/CfaSf0Zaa0q2r8fhPtJP6MtNamk8rOHyV8CSPM8WKlbkJXV1iylAhF15S4N2BvqPxrv5cbquI9mPv00or6ZWnNu7fswSiV+XG6riPZj79Hlxuq4j2Y+/TSiv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jfEPNPARBKgjZ2ZnCAAGORBwYm92HNTyiiuXvvUoKU/wDflA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58046" y="1547896"/>
            <a:ext cx="4618182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u="sng" dirty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Can measure scattering samples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Accessory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Inexpensive</a:t>
            </a:r>
          </a:p>
          <a:p>
            <a:pPr marL="228600">
              <a:spcAft>
                <a:spcPts val="1000"/>
              </a:spcAft>
            </a:pPr>
            <a:endParaRPr lang="en-US" sz="2400" dirty="0">
              <a:latin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en-US" sz="2800" b="1" u="sng" dirty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Need a scattering sample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No solvent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Not as sensitive</a:t>
            </a:r>
          </a:p>
        </p:txBody>
      </p:sp>
      <p:sp>
        <p:nvSpPr>
          <p:cNvPr id="114690" name="AutoShape 2" descr="data:image/jpeg;base64,/9j/4AAQSkZJRgABAQAAAQABAAD/2wCEAAkGBhQSERUSExIWFRUVGRYVFRgYGBQYGBYXFxsWFxYWFxsXHCYfHxslGhQdHy8gIycpLCwsFx8xNjArNSYvLCkBCQoKDgwOGg8PGSwkHyUvLS8sNTA1KiwuNiwsNi0sKjQtLy8vLCksNSosLCosLywsKiwsLC0pLC00LCwvNCw0LP/AABEIAJkBSQMBIgACEQEDEQH/xAAcAAACAwEBAQEAAAAAAAAAAAAABQQGBwMCAQj/xABLEAACAQIDAwYIDAUCBQQDAAABAgMAEQQSIQUGMRNBUVRh0gcUFSIycZKTIzNCUmJyc4GRobHDNIKzwdFD8FNjg6KyFiTT4TWjwv/EABoBAQADAQEBAAAAAAAAAAAAAAADBAUCBgH/xAA1EQABAwEECAYCAgEFAQAAAAABAAIDEQQSITEFE0FRcZGh0SIyUmHB8IGxFOGSFSMkQvEG/9oADAMBAAIRAxEAPwDWZZZ5MRJHHKsaxrGdY85JfPc3zD5o5q6eJYrrSe4Hfr5gv4vEfUg/dqfiMWqZcxtnYIvGxYgkC/Ne1teew4mrMklwgADIbBuHsjWl2Sg+JYrrSe4Hfo8SxXWk9wO/U7F4xIkMkjqiLxZ2CqLmwuWNhqbffUPCbyYWVxHHioJHPBUljZjbXQKxPAflXGuduHJvZfKLz4liutJ7gd+jxLFdaT3A79MTMuYJmGYgsFuLkAgEgcbAsNe0dNe6a524cm9kolfiWK60nuB36PEsV1pPcDv00oprnbhyb2SiV+JYrrSe4Hfo8SxXWk9wO/TSimuduHJvZKJX4liutJ7gd+jxLFdaT3A79NKKa524cm9kolfiWK60nuB36PEsV1pPcDv00oprnbhyb2SiV+JYrrSe4Hfo8SxXWk9wO/TSimuduHJvZKJX4liutJ7gd+jxLFdaT3A79NKKa524cm9kolfiWK60nuB36PEsV1pPcDv00oprnbhyb2SiV+JYrrSe4Hfo8SxXWk9wO/TSimuduHJvZKJX4liutJ7gd+jxLFdaT3A79NKKa524cm9kolfiWK60nuB36PEsV1pPcDv00r4TTXO9uTeyUSzxLFdaT3A79HiWK60nuB3694neCBOMq+oed/43qE2+MXBVkf1L/k1UfpOFmDnt5N7Kw2yTOxDSpXiWK60nuB36PEsV1pPcDv1E/wDVfRh5j/LQN8Ix6Ucq+tR/muP9Wg9Q/wAR2Xf8Gb0qX4liutJ7gd+jxLFdaT3A79fIN58O/wDqAH6QI/UWplFMrC6sCOkEEflViO2Nk8haeAb2UD4Xx+dpHGqXeJYrrSe4Hfo8SxXWk9wO/TSiptc7cOTeyjolfiWK60nuB36PEsV1pPcDv00oprnbhyb2SiV+JYrrSe4Hfo8SxXWk9wO/TSimuduHJvZKJX4liutJ7gd+jxLFdaT3A79NKKa524cm9kok3KTxTQq8yyLKzqRyeQi0buCCHPOluHPTmlW1fj8J9pJ/RlprSU1DTvHDaUCVYL+LxH1IP3anY7BLLG0bi6sLG2hHOCDzEEAg8xAqDgv4vEfUg/dprXyfF34b+gvrHFpqM1XMTjnOExMMgZp442QhEZjIHUrFIqoCbNz2GhDDgL0mYvLiM6pPySRYPlUbDzoX5GSdmyM6A5kLo+VblxcC54WjbOEa64iIXliv5v8AxYzbPF6za69DKOYmp2DxSSosiG6sAQew/wC+FV24YFWJWhw1jcjn7H+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/a4hsOI8M6o8riPW4Zg17hSOGgJJ6AacbGidcPEsgs6xorC97MFAOo7RXAdV12isugDYWy3hiSKbcNqmUUUV2qyKKKKIiiiiiIooooiK8TTKoLMQoHEk2AqHtbbCQLdtWPoqOLH/AB20sg2PJiWEmKJC8ViGgH1v939XCqctpo7VxC87oOJ+M1Zjgq2/IaN6ngPoXqXeN5SUwsRe2hc6KP8AfaR6q+DduSXXEzs30F0Uf2/Kn0MKooVQFA4AaCvdcCx6zGd172yby2/mq7/k3MIW3ffM89n4S/DbAgj9GJb9J84/916nKgHAW9VeqKtsiZGKMaBwVZ8j34uJKK+EV9oqRcKJiNkxP6USH7hf8RrSyXdNAc0EjxN2Ekf5/On1FVpLJDJ5mivI8xip2WmVnlcfjlkq74/isP8AHJyyfPTiPWP8j76bbO2tHOLo1+kHRh6xUys+x21Em2kuFiiaCQZ80h825VSwso5jb0ue/CqzhLZqXHXhuOf4PfmrsMQtl7w0LQSSMqDeO3JaDRSDA7deNxDihlb5L/Jb1/5/G1P6twzsmFW7MxtHFUJYXRGjvwdh4IoooqdRIooooiVbV+Pwn2kn9GWmtKtq/H4T7ST+jLTWppPKzh8lfAlWC/i8R9SD92mtKsF/F4j6kH7tNaTeYcG/oIEUmX/209v9HENp0RznUjsWTj9e/wA8U5rhjcGssbRuLqwseY9hB5iDqDzECq7hXJTxPDTR2Rz7/j+l3oqkTeEZIL4dwZp4yyMUKhGy2sxa5sSOKgGzBhUTYnhSHL8liwsayfFuLhVPDI9zw583brYVB/KivhlcVWtL22acQSYOIqOGw/nYrVvTtdsNhzIgBYkKCeC3v51ufhWJ7xyM7CRiWZr3J4k1tO+MGfByAC581hbXgyn9L1k+JwSutm+49FYulJCydtThTuvK6ZldHaW3j4adwqtW7+DnE59nQfRDJ7LMB+VqybZe5s+ImEcYuOJc+io6W/xW0bs7vLgoBCrFtSxJ52Nr2HMNOFWtHgl18ZK9osFzi9vlpmm1FFeXcAEk2A1J6AOJrZW+lTfC40D5OHS//Vl0H3iNT72m9Kt3FJiMzCzTsZj2BrCMfdGEH3U1rhmVd6sWjB1z04d+tUUUUV2q6KKKKIiiiiiIpdtzbSYaMuxF9co4X7T2DnNTcRiAil2NgouaxnwibWkldMxsJAWC/QDFV+66t94vWfbbSYhcZ5j0G/t7rX0To/8AmzBrsG7Vp2xtjHN4xOc0ragHgg5rdv6U8rGdzPCJJhCIMRmeEaC/pxeq/Ffo83N0HYMHjElRZI2DowurA3BFd2PVhl1me3fXed6+6WsNossv+7i0+UjKm724ftdqKKKurHRRRRREUUUURFFFeZJAoLEgAAkk6AAakmiKLtPHcmoyjNI5yRr85j0/RABYnoBpditmLEkLaM6TIWcgZmaVuTduy/KcOYADgKl7NjMjHEOCMwyxKfkRmxuRzM9gx6AFHMa4b1YsJh2HFz5yKOcxkOWNuCjKCTzdpIBidiC4q/FVsjYm78fkcAK9dlEq313hWNo8KcM0rzkCMkqqhiQosdTcE8LCvWwtrSQLGk5vHILxvrYdhvzfp6uD7C7LUedJaSRiHZiPlL6OUH0VW+g5rk6kkmLs3ArNgo0cXBRfWDbQjtqpNZ3l+tYaO2cNx3/CsCeDUCO7gDicczXEVypT87fZwDRSDYeMaJ/FJuI+KbmZej/faOan9WYJhMy9kciNx2hZ00RidTMbDvCKKKKnUKVbV+Pwn2kn9GWmtKtq/H4T7ST+jLTWppPKzh8lfAlWC/i8R9SD92mtKsF/F4j6kH7tNaTeYcG/oIEV5drAm17Dh09leqKhX1YXtWfl53nK2ZiT5vRwA7bAcaVYmESAhhf+3qrS95dzjGWlhF0Nyy8685I6R+lUnF4G+q8ecdNeMm1kMpEue9eCtcloZNdtJNRgCTXD29v0mvg73ymw80eCmJkhkISFz6UbH0V7VJ0tzX000q97Z3JimYOh5Mk+fYaMOc25mqgbkbAGJxK59Ej+EIvYsVIsBz6Egkjh94rY637MwWmGkwqNi9JZI/5dnpaG1Gz+lF2fs1IECRrYD8SeknnNSqK4Y6VljdlALKrEA8CQCRetEBrG0AwC1gGxtoBQBLN596osFHnkuzH0EHFj/Ydp/OsrxHhMxMjyByORlGRowAMqE+dkbjmK3Fzfjw4W4bxYt5g8kjZmJBJ/sOgdlVisI258xq3Afc155mlpHyCVmAacB+q9l+itgbdhxcIlgN19EgizIQB5rDmOvq6L0yrM/AxidMRH2xuP+4H9BWmVtQSayMOK3bNKZYw8ooooqZToooooiKKK8yOACTwAJPqHGlaIkG3pDNNHhVOh8+UjmUagf3+8VknhAxgkx8oX0Y7QqOgRjKR7V61zdiMvyuJI1kYhb8yj+19P5aoG9vg38Ww0mKM5kkDKzeaFWztZuckm7DX11h3HysM9PNjwaMu69noSeCzWnVvdQ0DR7ucceVAMUi2FHFjAMLKwjm4YeY8D0Qy9I+aeI4aiwqRsnbeL2RiDG6nLe7xN6LjhnQ9P0h0a1Y/BNsnDTRSNJCjyxuNWGaysAV0Og1U62q+bw7tQ4yLk5V4eiw9JD0qf7cDU8UDnMD2nHZ/atW7S0MNqfZZWExnzA7DnVvttp+RRetgbxQ4yISQtf5yn0kPQw/vwNM6wraOycXsfECRGNr2SQDzJB81x0/RPrHTWnbn79RY5cvoTgedGTx6WQ847OI/OrcNovG4/BywdI6I1LP5FmN+I7do49+dFZ6KKKtLARRRRREUrxXw8vIj4uMgzdDNoyxergzdmUfKNd9p4woAqWMshyxg8B0u30VGp6dBxIrxdMLCBqxvYDi8sjXJ9bMbkngNToBpw41wVmJpaLwzOXft78F2x+PEQGhZ2OVEHF26B0DnJOgFzUNtlExSlyGllRlYjgAQbInQov6ydTqakYDBEEyy2MrC2mqxrx5NOznJ4sdeAAHTG7RWOwN2dvRRRd29Q6OljYDnIoccSvrSWm5Hidp+7B/a+7OxGeGN/nIjfioP96r2FV8VgkghLIDGoaa7qFP8Ay8pBc37QvaeFSNhbPaWBBOfMS8YiHo/BsU+EPyz5vD0ew8aZbvD/ANrD9mn6CuBV1K7uysOLYLxbiQ4U3Cl7n+uKqGxd03jhlu5fEROpzXJuwRXKgnW3wgA7V7auOxdpCeJX5+DDoYcf8/fXjYgujt8+WY/g5Qfkgpbhh4tjSnCOcZl6A/R+Nx94qkWizyNkb5XYHj/1PwpbRK61F4f5hiPx5h8hWOiiitNZCVbV+Pwn2kn9GWmtKtq/H4T7ST+jLTWppPKzh8lfAlWC/i8R9SD92mtKsF/F4j6kH7tRt9pXXBuyOUIK3KmxsSFIv99R2t+rBfuaD0Cilk1Ubn0rSpUfejf3D4MFSeUl5kU8PrHm9XGsq2t4RMZPIr8qYwjBlVNFBGouPlffeo+0MHygv8ocD09hqHgths2r+aPzNeZfbzILxNBu+5rzEmkzKLzjQbvua2/c3e1MdDmFllWwlToPSPonm/Dmoxm5UEkvKaqD6SrYAnp7O235VWvBlEscsiKAAUv2mzDj+NaJetSAstkIdI2v9LYsxj0hA10ra47fZItj7PjTFTcmgVYkjiFvnt8JIT0nKYteyn1Kd2heEynjO7zfyufg/wD9YSm1XIwA3Bbc7Qx9xooG0HLA9aory63BHSLUSShQWYgAakk2AHSSapm0/CvhYpVjXNIM1nddFUc5F9Wt0UfIxnmKqSSsj85oqPtODkCyzDLbQhhx6LDnqAm6ck0gSAXJOo+aOm/RWlbzbvQ7SmiXMfNiaQyIbjK+kQAPm+cczX42jtz1Y9kbGjw6ZEGvym52PSf8Vhx6Me2Twu8P37VZD9ANhETo5Cb14uqMhhdA3k4mvDDer3O3MjwKGxzyuBnbm6cqjo/OrHRVW3m35TDMYkTlJANbmyKTwvbUnnsPxrZc6OzsxwC03PisseJoArTRVN3P8ISYlzh5rR4gcOZZRxGS/wAoDivZcX5rlUkcjZGhzclLFK2Voe3IoooortSIpVvPismGe3FrKP5uP5XprSDe0ZhDHzPKoP6f3qnbnFtneRnSnPBWbI0OmbXfXlimmycNycMadCi/rOp/M1x3hwHL4WaK1y8bgfWscv52pjRVhsYawMGVKKMSuEmsGda/nNY74H8fkxckV9JI7/zIQR+RatirDMKfEttAcAk5X+SQkf8Ai9bnVaxnwFp2Feh/+kYDaGTtye0H7+KLhjsCkyNHKgdGFip4H/77ax/e7cCXAt4xhmZolOYEE54j225vpD7+k7PXwi+hqaaBsoxzWbo7Sc1hf4cWnMHI9j7rPtyPCas2WDFELLoFk0CydjfNb8j2cDdsXteKOSKJ3AeYkRrzmwJPqGlvWQKzPwkbiRQIcXCyxi4DRHQEt/w/1y9ANuFqoZ2rKZEkMjM8eXISSSoTVQL8wqmbS+HwPFT8L0jNC2XSX/JszrrTWo3O9vaufT2/Slc551RS7GyqCxJ5gNSah7A2uuKw8c6/LUEjobgy/cwIqNjsUrucxtBAQXOp5SUWyRgDjlNjYcWKjmIrQvClQvHtgdrCxwyz37qca4L1DLkDYqYEM9lRLXZUJ8yMD57HUjpIHBQa7YPCHMZ5rZ7HKt/NhTnUHhmNvObntbgBUTl7Ossykym/IQLZmRToSebOflOSFW+UHiWkjZzS+diLEcRCusY6M5/1D67L2aXrkff7U78MSaV/W5vtvOR37/nj7zaYewTnmYXX/pD5Z+l6P1uFSsHs9YrkXLN6TsbuxHSf0AsBzAVKAorsDaVVdJhdaKD7mfo9ku2PoJV+bNL/ANx5T/8AuvmxJAuDiY8BEpPqCgmjBG02JXpMcg9TRhP1hNQs1tmDtgVR63UKPzauK06q0W3zTeWdQe6YbBjK4aIHjkUt9Zhmb8yahb2YcmISr6UTBh6r2P52P3U7RbADo0rjjsPnjdPnKR+IqO0RayF0ft12dVDHNScSe9eea9YTECRFccGAb8ReutJd0cRmwyg/ILL/AHH5GnVdWeXWxNfvAUc8erkczcUq2r8fhPtJP6MtNaVbV+Pwn2kn9GWmtXZPKzh8lQhKsF/F4j6kH7tSdsbP5eCSK9s4tfjY8QfxFRsF/F4j6kH7tNa5tDQ43TkQP0FyWh7S05Gqw7H4F4ZGjkFmU2P9iOw8b002NsOXEm0a6aZmOij1np7BWnbQ2DBO6vLGGZbgXvwPMbcfvqZDAqDKqhQOAAAH4CvODQ9ZPE7w9V5tugQZPG7w7N6zfbcy7PtDh2vOR8LLYXVTwVAbhb8em1unSj7V2piFDGORzntyvnElspurX43B5xrYkcKdbWwb+MShyc2drk8TqdaTSxFTY8azjPSSjcAMh96rOjtr4bQHw+G4fCN1Pnetb8HW0oZcFGIpmlKAK+c+ejfNIvootZbaWFNdv7aGFhMpQtqAALDU3tcngNO2sP2PiHwuKjxEBIIZRIi8JEJGZbc5I5um1ta2XfTDmTBS2BJAVhob6EE6eqt+O06yBxZmAvTf6g+1QyTDz4k8c8llG+W9GJxPpNaL5i6AdBPT6zVUjiLGygknmFPziUJyXuTfQajtuam4XBrGLKLdvOfWa8+61OAq/ErzE800IGvabzhUVwqN/Dcrd4JEdBNG5B9BhzkcRa/R2cBc9NaLVM3D2NLGzSuuVGWwB0Y6gg25hpz9NXOvR6PLzAC8Yr1OjZJX2dplrX33bOmSgbe2gYMPJKq5iq3A7eFz2C9/urFcTOzFnYksSST0k8Sa3TF4VZEaNxdWBU+o1mu8G6zYY6DNEdA1uHY3b+tZ+l2SYPAq0ZrK07HL4ZAKtGft7qg4rCh7G5VxqrDQgjUajtrTfBrvxLiGOExIvMi5lk/4iAgG/wBIXGo49hGtFxeBtqvDo6KuPgz3cLP429wEzLFxFyRZz6gNPX6qg0dO8vDW4hVtE2h5kDGYg5rSaKKK9KvXIqJjdmrK0bNe8ZzLY6X04/hUuiuXsa8XXCoXTXFpq1FFFFdLlYx4WsFyeOEo05RFa/0kun6Kta3sbHCbDxSj/URH+8gEj7jpVI8Muz82HhmHGNyh9Ti/6oPxpp4LMfymz0XniZ4z+Ocfk4qjH4LQ5u/Feptv/I0TBLtYS08PoCt9FFFXl5ZId59zocdl5VpBkBy5WsBfibEEXrOd6fBzDhArHHKgclUEqPqQLkZo83N9GtkpHvnsHxvCPGvxi/CRH/mJcqPU2qnsY1BJZ434kYrTs2l7ZZWXYX4DIGhCzvczetcHHLh2xMWViGjkGdlQnzXNitzp5wFuI7abYffbCsygYhYkj+LLBnK3veSwUhpjc3ZtFufSJas+SS4vrr08R2HtrrBA8jpHHq8jKifWY2BPYPSPYprhrA0BoWRJp+aaRzjG287PPPL7xO8rcd3ZsPJFyuHflFckNIcxZ2UlTmLC+huLcBzAU1qHsfZi4eCOBPRjUKOk24se0m5PaTUyrIFFKXFxq7NFFFFfV8S0m2Kf6UK/9jv/APJUGPXCYRPnnDD7lyyt+UZqbjmy4iI/OjmT7/g3H5Iah4DVcCvRGZPZjVP3ahOdPuNFpM8odwP+IdT9J/RRRUyzVC2XstYAwUkhmLa20vzC1TaKK4YxsbQ1ooF095ebzs0q2r8fhPtJP6MtNaVbV+Pwn2kn9GWmtWZPKzh8lcBKsF/F4j6kH7tNaVYL+LxH1IP3aa0m8w4N/QQIoooqFfUi3s2Cs8Luo+GRWKHpIBIVukE/hWa4zAGwDrbModT0qwuGU9FjWz0l2Fh1ytEygnDyuqXAJVGtJHbo8xwv8tZVs0e2dwc03TvWbbdER2thkZ4XgjHeDga8MKcVUdxNzm5bl5kIVLGMEWzNzNY8w/W1Xram0uSACrnkc5Yo72zNzknmUDVm5h22B6bS2isKZmuSSFRR6TufRRRzk/lqTYA1H2Xs5lJmmsZnFjbVY14iJPojnPyjqeYC3BCIWatue0q/YbGyyxVdiP2ew28lSMb4Ln5YPG6nOCZD6KqxNzkUfJ6BzAa9NWjYO5sWHszfCSDnI0X6o6e0/lVhr4DXLbFC1+spioZLMyWbXyeJ2yuQAyAGwDYNmyi+0t25vDBg4+UnkCDmHFmPQqjUmoe/G2ZMLgpZ4cudMlswJFmZVJsCNRmvX5223tCXFOZJZGeQ85PN80DgB2CwqSacRmm1cz2kRG7tV+274eZCSuFgVBzNISzevKtgD2XNaNufvbDtPDZwBmHmzRHUoT+qnmP9wa/McUDMwRVJY6AAXJPqrTvBlu1LhsVHM8hQsQhjU6FW5pDwOtjYc441WNpawgPOeCqm2NjIEhzwWmR7hwCQsSxW9wl7AdhPEj8Pvqw4fDrGoRFCqugAFgK6UVais8UNdW0Cquw2WGCuraBVFFFFTqwiiiiiIooooir+/uz+W2fOvOq8oPXGQ+n3Aj76pngYx3n4iEniFkA9RKt/5LWoTRBlKngwIPqOhrP9gbnpsueOebF6ysMOihCAzy3yqTc/NvwHo1VkjdrWvaOK37Ha4Ro+azSuoTQtzz+gc1odFFFWlgIooovRFjPhB2H4tjWZRaPEXlToD3HLL7RD/wDUPRTTwVbDzzPi2HmxXji7ZGHwjfyqQv8AO3RVx353cOMwpRMvLIRJCWNhmGhUnoZSV7Lg81TNkYCPA4NYywCQoWdzoCRd5JD6zmY+uubuNVTbZgJjJs+U1orxFKGAYG4IBHqOor3XSuIooooiWbaGsDdEtvbjlT9XFRNhec0X/LwsI++XU/0RUreQ2gLfNeJvwkS/5XpbuZtCKQNklRmCQLYMCQEiS+nG2Z2HrvUJPjAWnG0myueBlh9/yKfY/HpChkkNlH3kk6BVA1LE6ADUmqdi9uYmY3EhgXiqxhC4+0dw6k9iqACSLtYGp2+05MmHi+STJMe0xBEUHsvPn9ca1TMWxldksCeUMcalpFQBEjeWRuTZSTZ7AX6OHnGplmKzYPeKeAkuzYiPiwYKJR0mMxqqtoPQKgn53MbrDMrqHUhlYBlINwQdQQRxBFZPgJMkgjAsCWidczMBKsYnDoXJOVojqOY5Rbiau240vwc0X/Dme3qlCz26eMp49PRaiJhtX4/CfaSf0Zaa0q2r8fhPtJP6MtNamk8rOHyV8CVYL+LxH1IP3aa0qwX8XiPqQfu01pN5hwb+ggRRRVW343m8Xj5KM/CyDiPkLwLes8B955qqTStiYXu2KKeZsEZkfkF73h35iw90S0so0sD5qn6Tf2GvqqpbJ8Jhkx2kSxq6qs9yWN4g5ugFvOJbKON/N56qrGojQMkizwtkmQhlOliR030rCbpF731dgFj6P0/q53GdgLHAim73rvB3gj2W57NwTu/jM4s5BEUfEQoebo5RvlEfVGguWckgUFmIAGpJ0AHSarG4e+nj8TB05OeLKJV5jmvZl7DlOnN28aqu9m8Es0rxMcqIzKFHAlTa7HnOladotbLPGHjGuS0bfpRsUYlpWuDQMvvUrtvx4R3HwOFOUG95flHpCdHr4+qqvunvxNgmtcyQsbvGT08WQng35Hn6ag7YjNlNuF70prIZa5JCJCcV5xlulkIlJxW+7cw/j2z3WL/XiBjzaekAy36OavzpisK0btG6lXUlWU8QRxBr9C+D7E59nQG98qlD/KxAH4WqFvp4OoseyyBuSlGjOFvnToYXFyOY9GnRbZljMzA8Z0W/NEZ42yNzos73Ow0fi4kCAOS6u3ObEEC/qYVe9g7vyOyynzFUhgSNWsb6Do7aY7s7gw4NcuZpfOLefawYhQSAPqjjerPVKPRt6TWSngFQi0Rem1sx4DueyKKKK2l6BFFFFERRRRREUUUURLN4dtQYWBpMQxWM+abK7XzXFrKCdemsDxu23dUiSeSWCGQS4cy3LqLAoDck2UaWudbkWBAH6MlvlNhc2Nhwv2Vim8W4WJQQzSlDNisQkTpFokQk9EA5ObKVvYAAL6R1ME7XlvgOK1dFy2aOatpbVvzs3e+3aE38Gm+UTYiQYnESvjJ2VFDK5RVF2VI7XCglrnRRwGpFzq9VDcXdabANNE5jeEkPDIthJqTmSQWv0NxIuWtYWAt9SsBAxzVC0FjpHGMUbXDhs5BFZ/Ps/aHiwCJOJSZpAzYlS4YJGIg45Xkxdg2ilo9L8mnKWi0CiulCqLj9nY0tMyDFec2JMfw8QAtGhw4AE1gnK5rC19LN5uh+7JM8y4ho2kcB8YjZp0kDayiOBEzZY3ViNSQLW85gwyXmiiKr7ubOxCTlpTOE5NQqGSIwqMkQChFJbOGVrkWXU6tpa0UUURFFFFEVa8In/wCPm+CMgtrY2KW1EnA3CkAkdF6ieDHYIgwayFbST+ex58uvJj1Zdf5qib043FxyzMxxIw90CmJcC0eRkjDZuVUuPhC9y2gHZXXcnaGIknZGaYwxxlSsq4Rcr3j5MKIQGtkz6nzdLcRUWrGsv+y0BbXNshsoGbqk78Mvvsp2+2EtyWI1tEXSToWOQAlz0WeKO5JsFLnotUMZgWVmIR2DNnvGyLLHIRkexkKqUZVUWJ0IOh0y6Pt7HpDh5Hdc4ylQlgeUZvNWOx084kLrprrYXNUvd3dyeWIss6KuYqueNnDZbK7R5XjITlA4AN9FW1hapVnpbgcGcwdlKKmZlzsjOzvflJZCpKiwuBYkWZibaBbruVhCsLSsLGd+VAOhyZVSK45iUQNbQjNY6g1ywO5pzBsRKsgUghEjMaEjW8gZ3LWNiBcDTUHms1ESravx+E+0k/oy01pVtX4/CfaSf0Zaa1NJ5WcPkr4EqwX8XiPqQfu01pVgv4vEfUg/dprSbzDg39BAis0372I4xJmseTfLrx84CxHZwrS654jDq6lHAZToQeBrOtdm/kR3K0OxUrdZP5UVytDmOKxObBgjTQ/r66gspBsavW8O6DwnPEC8ZPAaspPMekdv+zI2PuAXKviNACDkGpNtbMeYHo4+qvLx2O0azVFvbmvGxWC1a0wlp47ONV18HO7ZjU4p7hpFyqOHmXvmbpueHQPXVe3swhXFy3BAZsw0IuDbUdl71q4FtBUTamyY8QmSRb9B51PSDW/aLBfgETDiF6a1aM1lmbDGcW447eyx/LfS33U92D4Lc7iWe6R8eT+U3r+avZx9VXLYe6MWHOY/CPzMR6P1RzHtp7VaxaMLPFKfx3VXR2hjH45zju7rlhsMsahEUKqiwAFgBXWiitwCmAXowABQIooor6vqKKKKIiiiiiIrniGYKSgDNbzQxKgnoJCm3rsa6VzxCsVIQhWt5pZSwB6SoZSR2XFEVXwe+cjZGkw6KjxRT+bMXkyTEhAqGJc73Gqg3NwFzEgGyYrHxxBTJIiBmCLnZVzM3oqMx1J5gKrWC3KkUxl54mMMUUUTLAySIYc2RgxmbjmIcAWZSV0BpttHYzymBuVVWjN3ZUYF/QLKvwnmqSuqtnB0uCVDAimybVhXOWmjHJlRJd1GQtbKHufNJuLA8bivLbXguAZorligGdLl1YIyjX0g7BSOIJA40pO6AKyIZTlaOWGOygFVlYO5c3+EbMNCQNL8SxY+cDuo6zLNJMkhviC3wIUjxjkriM5zlAMXPmJDEX56Im423AVzieLLmyZuUS2f5l72zdnGptVabcwvDFE8kT8j5qZoAyGMJyVnUyec2X5V7fRtpVoVbADooi+0UUURFFFFEXHG4tYo3le+WNWdrAk5VBY2A1Og4VU23qmjmlBheRmaERwq6NkBjkkJBRecR89/OJGbLZquVLP/AEzhbEeKw2Ygn4NNSL2vprbMbes0RJW3ymVnU4XlDykoRYmJbkosuZmBWwb4RQNcpJN2W1zI2hvNMELwwoRy6wqXkIvbErhpcwVSV84nKRmFtWsbIzaXYOHa+aCI3YObourgWDHTU2FqJdg4di5aCJjJlL3RTmKkMua41syg+sA0RKsZvaFjmYwMyrHiJEAZbyDDHJOCGsF846XJuNdDpSOTCTYFo5EUKG+DjXPmuozFcNKbC5yglH+Sbgk6mW5y7GgYSBoYyJQBLdVPKAaAPpqOw11xOASSMxOgKEZcvNYcLW4WtoRqLAiiKk7e2scbLDDCXVSRYsrKRKwbM1mAvyUQd+gu0djcXW8YTCrFGsaCyooVR0KosB+ApbsjdiPDyGQPJI5UoDIytlUkMwWyi1yq36ci9FOKIiiiiiJVtX4/CfaSf0Zaa0q2r8fhPtJP6MtNamk8rOHyV8CSPM8WKlbkJXV1iylAhF15S4N2BvqPxrv5cbquI9mPv00or6ZWnNu7fswSiV+XG6riPZj79Hlxuq4j2Y+/TSiv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jfEPNPARBKgjZ2ZnCAAGORBwYm92HNTyiiuXvvUoKU/wDflA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2" name="AutoShape 4" descr="data:image/jpeg;base64,/9j/4AAQSkZJRgABAQAAAQABAAD/2wCEAAkGBhQSERUSExIWFRUVGRYVFRgYGBQYGBYXFxsWFxYWFxsXHCYfHxslGhQdHy8gIycpLCwsFx8xNjArNSYvLCkBCQoKDgwOGg8PGSwkHyUvLS8sNTA1KiwuNiwsNi0sKjQtLy8vLCksNSosLCosLywsKiwsLC0pLC00LCwvNCw0LP/AABEIAJkBSQMBIgACEQEDEQH/xAAcAAACAwEBAQEAAAAAAAAAAAAABQQGBwMCAQj/xABLEAACAQIDAwYIDAUCBQQDAAABAgMAEQQSIQUGMRNBUVRh0gcUFSIycZKTIzNCUmJyc4GRobHDNIKzwdFD8FNjg6KyFiTT4TWjwv/EABoBAQADAQEBAAAAAAAAAAAAAAADBAUCBgH/xAA1EQABAwEECAYCAgEFAQAAAAABAAIDEQQSITEFE0FRcZGh0SIyUmHB8IGxFOGSFSMkQvEG/9oADAMBAAIRAxEAPwDWZZZ5MRJHHKsaxrGdY85JfPc3zD5o5q6eJYrrSe4Hfr5gv4vEfUg/dqfiMWqZcxtnYIvGxYgkC/Ne1teew4mrMklwgADIbBuHsjWl2Sg+JYrrSe4Hfo8SxXWk9wO/U7F4xIkMkjqiLxZ2CqLmwuWNhqbffUPCbyYWVxHHioJHPBUljZjbXQKxPAflXGuduHJvZfKLz4liutJ7gd+jxLFdaT3A79MTMuYJmGYgsFuLkAgEgcbAsNe0dNe6a524cm9kolfiWK60nuB36PEsV1pPcDv00oprnbhyb2SiV+JYrrSe4Hfo8SxXWk9wO/TSimuduHJvZKJX4liutJ7gd+jxLFdaT3A79NKKa524cm9kolfiWK60nuB36PEsV1pPcDv00oprnbhyb2SiV+JYrrSe4Hfo8SxXWk9wO/TSimuduHJvZKJX4liutJ7gd+jxLFdaT3A79NKKa524cm9kolfiWK60nuB36PEsV1pPcDv00oprnbhyb2SiV+JYrrSe4Hfo8SxXWk9wO/TSimuduHJvZKJX4liutJ7gd+jxLFdaT3A79NKKa524cm9kolfiWK60nuB36PEsV1pPcDv00r4TTXO9uTeyUSzxLFdaT3A79HiWK60nuB3694neCBOMq+oed/43qE2+MXBVkf1L/k1UfpOFmDnt5N7Kw2yTOxDSpXiWK60nuB36PEsV1pPcDv1E/wDVfRh5j/LQN8Ix6Ucq+tR/muP9Wg9Q/wAR2Xf8Gb0qX4liutJ7gd+jxLFdaT3A79fIN58O/wDqAH6QI/UWplFMrC6sCOkEEflViO2Nk8haeAb2UD4Xx+dpHGqXeJYrrSe4Hfo8SxXWk9wO/TSiptc7cOTeyjolfiWK60nuB36PEsV1pPcDv00oprnbhyb2SiV+JYrrSe4Hfo8SxXWk9wO/TSimuduHJvZKJX4liutJ7gd+jxLFdaT3A79NKKa524cm9kok3KTxTQq8yyLKzqRyeQi0buCCHPOluHPTmlW1fj8J9pJ/RlprSU1DTvHDaUCVYL+LxH1IP3anY7BLLG0bi6sLG2hHOCDzEEAg8xAqDgv4vEfUg/dprXyfF34b+gvrHFpqM1XMTjnOExMMgZp442QhEZjIHUrFIqoCbNz2GhDDgL0mYvLiM6pPySRYPlUbDzoX5GSdmyM6A5kLo+VblxcC54WjbOEa64iIXliv5v8AxYzbPF6za69DKOYmp2DxSSosiG6sAQew/wC+FV24YFWJWhw1jcjn7H+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/a4hsOI8M6o8riPW4Zg17hSOGgJJ6AacbGidcPEsgs6xorC97MFAOo7RXAdV12isugDYWy3hiSKbcNqmUUUV2qyKKKKIiiiiiIooooiK8TTKoLMQoHEk2AqHtbbCQLdtWPoqOLH/AB20sg2PJiWEmKJC8ViGgH1v939XCqctpo7VxC87oOJ+M1Zjgq2/IaN6ngPoXqXeN5SUwsRe2hc6KP8AfaR6q+DduSXXEzs30F0Uf2/Kn0MKooVQFA4AaCvdcCx6zGd172yby2/mq7/k3MIW3ffM89n4S/DbAgj9GJb9J84/916nKgHAW9VeqKtsiZGKMaBwVZ8j34uJKK+EV9oqRcKJiNkxP6USH7hf8RrSyXdNAc0EjxN2Ekf5/On1FVpLJDJ5mivI8xip2WmVnlcfjlkq74/isP8AHJyyfPTiPWP8j76bbO2tHOLo1+kHRh6xUys+x21Em2kuFiiaCQZ80h825VSwso5jb0ue/CqzhLZqXHXhuOf4PfmrsMQtl7w0LQSSMqDeO3JaDRSDA7deNxDihlb5L/Jb1/5/G1P6twzsmFW7MxtHFUJYXRGjvwdh4IoooqdRIooooiVbV+Pwn2kn9GWmtKtq/H4T7ST+jLTWppPKzh8lfAlWC/i8R9SD92mtKsF/F4j6kH7tNaTeYcG/oIEUmX/209v9HENp0RznUjsWTj9e/wA8U5rhjcGssbRuLqwseY9hB5iDqDzECq7hXJTxPDTR2Rz7/j+l3oqkTeEZIL4dwZp4yyMUKhGy2sxa5sSOKgGzBhUTYnhSHL8liwsayfFuLhVPDI9zw583brYVB/KivhlcVWtL22acQSYOIqOGw/nYrVvTtdsNhzIgBYkKCeC3v51ufhWJ7xyM7CRiWZr3J4k1tO+MGfByAC581hbXgyn9L1k+JwSutm+49FYulJCydtThTuvK6ZldHaW3j4adwqtW7+DnE59nQfRDJ7LMB+VqybZe5s+ImEcYuOJc+io6W/xW0bs7vLgoBCrFtSxJ52Nr2HMNOFWtHgl18ZK9osFzi9vlpmm1FFeXcAEk2A1J6AOJrZW+lTfC40D5OHS//Vl0H3iNT72m9Kt3FJiMzCzTsZj2BrCMfdGEH3U1rhmVd6sWjB1z04d+tUUUUV2q6KKKKIiiiiiIpdtzbSYaMuxF9co4X7T2DnNTcRiAil2NgouaxnwibWkldMxsJAWC/QDFV+66t94vWfbbSYhcZ5j0G/t7rX0To/8AmzBrsG7Vp2xtjHN4xOc0ragHgg5rdv6U8rGdzPCJJhCIMRmeEaC/pxeq/Ffo83N0HYMHjElRZI2DowurA3BFd2PVhl1me3fXed6+6WsNossv+7i0+UjKm724ftdqKKKurHRRRRREUUUURFFFeZJAoLEgAAkk6AAakmiKLtPHcmoyjNI5yRr85j0/RABYnoBpditmLEkLaM6TIWcgZmaVuTduy/KcOYADgKl7NjMjHEOCMwyxKfkRmxuRzM9gx6AFHMa4b1YsJh2HFz5yKOcxkOWNuCjKCTzdpIBidiC4q/FVsjYm78fkcAK9dlEq313hWNo8KcM0rzkCMkqqhiQosdTcE8LCvWwtrSQLGk5vHILxvrYdhvzfp6uD7C7LUedJaSRiHZiPlL6OUH0VW+g5rk6kkmLs3ArNgo0cXBRfWDbQjtqpNZ3l+tYaO2cNx3/CsCeDUCO7gDicczXEVypT87fZwDRSDYeMaJ/FJuI+KbmZej/faOan9WYJhMy9kciNx2hZ00RidTMbDvCKKKKnUKVbV+Pwn2kn9GWmtKtq/H4T7ST+jLTWppPKzh8lfAlWC/i8R9SD92mtKsF/F4j6kH7tNaTeYcG/oIEV5drAm17Dh09leqKhX1YXtWfl53nK2ZiT5vRwA7bAcaVYmESAhhf+3qrS95dzjGWlhF0Nyy8685I6R+lUnF4G+q8ecdNeMm1kMpEue9eCtcloZNdtJNRgCTXD29v0mvg73ymw80eCmJkhkISFz6UbH0V7VJ0tzX000q97Z3JimYOh5Mk+fYaMOc25mqgbkbAGJxK59Ej+EIvYsVIsBz6Egkjh94rY637MwWmGkwqNi9JZI/5dnpaG1Gz+lF2fs1IECRrYD8SeknnNSqK4Y6VljdlALKrEA8CQCRetEBrG0AwC1gGxtoBQBLN596osFHnkuzH0EHFj/Ydp/OsrxHhMxMjyByORlGRowAMqE+dkbjmK3Fzfjw4W4bxYt5g8kjZmJBJ/sOgdlVisI258xq3Afc155mlpHyCVmAacB+q9l+itgbdhxcIlgN19EgizIQB5rDmOvq6L0yrM/AxidMRH2xuP+4H9BWmVtQSayMOK3bNKZYw8ooooqZToooooiKKK8yOACTwAJPqHGlaIkG3pDNNHhVOh8+UjmUagf3+8VknhAxgkx8oX0Y7QqOgRjKR7V61zdiMvyuJI1kYhb8yj+19P5aoG9vg38Ww0mKM5kkDKzeaFWztZuckm7DX11h3HysM9PNjwaMu69noSeCzWnVvdQ0DR7ucceVAMUi2FHFjAMLKwjm4YeY8D0Qy9I+aeI4aiwqRsnbeL2RiDG6nLe7xN6LjhnQ9P0h0a1Y/BNsnDTRSNJCjyxuNWGaysAV0Og1U62q+bw7tQ4yLk5V4eiw9JD0qf7cDU8UDnMD2nHZ/atW7S0MNqfZZWExnzA7DnVvttp+RRetgbxQ4yISQtf5yn0kPQw/vwNM6wraOycXsfECRGNr2SQDzJB81x0/RPrHTWnbn79RY5cvoTgedGTx6WQ847OI/OrcNovG4/BywdI6I1LP5FmN+I7do49+dFZ6KKKtLARRRRREUrxXw8vIj4uMgzdDNoyxergzdmUfKNd9p4woAqWMshyxg8B0u30VGp6dBxIrxdMLCBqxvYDi8sjXJ9bMbkngNToBpw41wVmJpaLwzOXft78F2x+PEQGhZ2OVEHF26B0DnJOgFzUNtlExSlyGllRlYjgAQbInQov6ydTqakYDBEEyy2MrC2mqxrx5NOznJ4sdeAAHTG7RWOwN2dvRRRd29Q6OljYDnIoccSvrSWm5Hidp+7B/a+7OxGeGN/nIjfioP96r2FV8VgkghLIDGoaa7qFP8Ay8pBc37QvaeFSNhbPaWBBOfMS8YiHo/BsU+EPyz5vD0ew8aZbvD/ANrD9mn6CuBV1K7uysOLYLxbiQ4U3Cl7n+uKqGxd03jhlu5fEROpzXJuwRXKgnW3wgA7V7auOxdpCeJX5+DDoYcf8/fXjYgujt8+WY/g5Qfkgpbhh4tjSnCOcZl6A/R+Nx94qkWizyNkb5XYHj/1PwpbRK61F4f5hiPx5h8hWOiiitNZCVbV+Pwn2kn9GWmtKtq/H4T7ST+jLTWppPKzh8lfAlWC/i8R9SD92mtKsF/F4j6kH7tRt9pXXBuyOUIK3KmxsSFIv99R2t+rBfuaD0Cilk1Ubn0rSpUfejf3D4MFSeUl5kU8PrHm9XGsq2t4RMZPIr8qYwjBlVNFBGouPlffeo+0MHygv8ocD09hqHgths2r+aPzNeZfbzILxNBu+5rzEmkzKLzjQbvua2/c3e1MdDmFllWwlToPSPonm/Dmoxm5UEkvKaqD6SrYAnp7O235VWvBlEscsiKAAUv2mzDj+NaJetSAstkIdI2v9LYsxj0hA10ra47fZItj7PjTFTcmgVYkjiFvnt8JIT0nKYteyn1Kd2heEynjO7zfyufg/wD9YSm1XIwA3Bbc7Qx9xooG0HLA9aory63BHSLUSShQWYgAakk2AHSSapm0/CvhYpVjXNIM1nddFUc5F9Wt0UfIxnmKqSSsj85oqPtODkCyzDLbQhhx6LDnqAm6ck0gSAXJOo+aOm/RWlbzbvQ7SmiXMfNiaQyIbjK+kQAPm+cczX42jtz1Y9kbGjw6ZEGvym52PSf8Vhx6Me2Twu8P37VZD9ANhETo5Cb14uqMhhdA3k4mvDDer3O3MjwKGxzyuBnbm6cqjo/OrHRVW3m35TDMYkTlJANbmyKTwvbUnnsPxrZc6OzsxwC03PisseJoArTRVN3P8ISYlzh5rR4gcOZZRxGS/wAoDivZcX5rlUkcjZGhzclLFK2Voe3IoooortSIpVvPismGe3FrKP5uP5XprSDe0ZhDHzPKoP6f3qnbnFtneRnSnPBWbI0OmbXfXlimmycNycMadCi/rOp/M1x3hwHL4WaK1y8bgfWscv52pjRVhsYawMGVKKMSuEmsGda/nNY74H8fkxckV9JI7/zIQR+RatirDMKfEttAcAk5X+SQkf8Ai9bnVaxnwFp2Feh/+kYDaGTtye0H7+KLhjsCkyNHKgdGFip4H/77ax/e7cCXAt4xhmZolOYEE54j225vpD7+k7PXwi+hqaaBsoxzWbo7Sc1hf4cWnMHI9j7rPtyPCas2WDFELLoFk0CydjfNb8j2cDdsXteKOSKJ3AeYkRrzmwJPqGlvWQKzPwkbiRQIcXCyxi4DRHQEt/w/1y9ANuFqoZ2rKZEkMjM8eXISSSoTVQL8wqmbS+HwPFT8L0jNC2XSX/JszrrTWo3O9vaufT2/Slc551RS7GyqCxJ5gNSah7A2uuKw8c6/LUEjobgy/cwIqNjsUrucxtBAQXOp5SUWyRgDjlNjYcWKjmIrQvClQvHtgdrCxwyz37qca4L1DLkDYqYEM9lRLXZUJ8yMD57HUjpIHBQa7YPCHMZ5rZ7HKt/NhTnUHhmNvObntbgBUTl7Ossykym/IQLZmRToSebOflOSFW+UHiWkjZzS+diLEcRCusY6M5/1D67L2aXrkff7U78MSaV/W5vtvOR37/nj7zaYewTnmYXX/pD5Z+l6P1uFSsHs9YrkXLN6TsbuxHSf0AsBzAVKAorsDaVVdJhdaKD7mfo9ku2PoJV+bNL/ANx5T/8AuvmxJAuDiY8BEpPqCgmjBG02JXpMcg9TRhP1hNQs1tmDtgVR63UKPzauK06q0W3zTeWdQe6YbBjK4aIHjkUt9Zhmb8yahb2YcmISr6UTBh6r2P52P3U7RbADo0rjjsPnjdPnKR+IqO0RayF0ft12dVDHNScSe9eea9YTECRFccGAb8ReutJd0cRmwyg/ILL/AHH5GnVdWeXWxNfvAUc8erkczcUq2r8fhPtJP6MtNaVbV+Pwn2kn9GWmtXZPKzh8lQhKsF/F4j6kH7tSdsbP5eCSK9s4tfjY8QfxFRsF/F4j6kH7tNa5tDQ43TkQP0FyWh7S05Gqw7H4F4ZGjkFmU2P9iOw8b002NsOXEm0a6aZmOij1np7BWnbQ2DBO6vLGGZbgXvwPMbcfvqZDAqDKqhQOAAAH4CvODQ9ZPE7w9V5tugQZPG7w7N6zfbcy7PtDh2vOR8LLYXVTwVAbhb8em1unSj7V2piFDGORzntyvnElspurX43B5xrYkcKdbWwb+MShyc2drk8TqdaTSxFTY8azjPSSjcAMh96rOjtr4bQHw+G4fCN1Pnetb8HW0oZcFGIpmlKAK+c+ejfNIvootZbaWFNdv7aGFhMpQtqAALDU3tcngNO2sP2PiHwuKjxEBIIZRIi8JEJGZbc5I5um1ta2XfTDmTBS2BJAVhob6EE6eqt+O06yBxZmAvTf6g+1QyTDz4k8c8llG+W9GJxPpNaL5i6AdBPT6zVUjiLGygknmFPziUJyXuTfQajtuam4XBrGLKLdvOfWa8+61OAq/ErzE800IGvabzhUVwqN/Dcrd4JEdBNG5B9BhzkcRa/R2cBc9NaLVM3D2NLGzSuuVGWwB0Y6gg25hpz9NXOvR6PLzAC8Yr1OjZJX2dplrX33bOmSgbe2gYMPJKq5iq3A7eFz2C9/urFcTOzFnYksSST0k8Sa3TF4VZEaNxdWBU+o1mu8G6zYY6DNEdA1uHY3b+tZ+l2SYPAq0ZrK07HL4ZAKtGft7qg4rCh7G5VxqrDQgjUajtrTfBrvxLiGOExIvMi5lk/4iAgG/wBIXGo49hGtFxeBtqvDo6KuPgz3cLP429wEzLFxFyRZz6gNPX6qg0dO8vDW4hVtE2h5kDGYg5rSaKKK9KvXIqJjdmrK0bNe8ZzLY6X04/hUuiuXsa8XXCoXTXFpq1FFFFdLlYx4WsFyeOEo05RFa/0kun6Kta3sbHCbDxSj/URH+8gEj7jpVI8Muz82HhmHGNyh9Ti/6oPxpp4LMfymz0XniZ4z+Ocfk4qjH4LQ5u/Feptv/I0TBLtYS08PoCt9FFFXl5ZId59zocdl5VpBkBy5WsBfibEEXrOd6fBzDhArHHKgclUEqPqQLkZo83N9GtkpHvnsHxvCPGvxi/CRH/mJcqPU2qnsY1BJZ434kYrTs2l7ZZWXYX4DIGhCzvczetcHHLh2xMWViGjkGdlQnzXNitzp5wFuI7abYffbCsygYhYkj+LLBnK3veSwUhpjc3ZtFufSJas+SS4vrr08R2HtrrBA8jpHHq8jKifWY2BPYPSPYprhrA0BoWRJp+aaRzjG287PPPL7xO8rcd3ZsPJFyuHflFckNIcxZ2UlTmLC+huLcBzAU1qHsfZi4eCOBPRjUKOk24se0m5PaTUyrIFFKXFxq7NFFFFfV8S0m2Kf6UK/9jv/APJUGPXCYRPnnDD7lyyt+UZqbjmy4iI/OjmT7/g3H5Iah4DVcCvRGZPZjVP3ahOdPuNFpM8odwP+IdT9J/RRRUyzVC2XstYAwUkhmLa20vzC1TaKK4YxsbQ1ooF095ebzs0q2r8fhPtJP6MtNaVbV+Pwn2kn9GWmtWZPKzh8lcBKsF/F4j6kH7tNaVYL+LxH1IP3aa0m8w4N/QQIoooqFfUi3s2Cs8Luo+GRWKHpIBIVukE/hWa4zAGwDrbModT0qwuGU9FjWz0l2Fh1ytEygnDyuqXAJVGtJHbo8xwv8tZVs0e2dwc03TvWbbdER2thkZ4XgjHeDga8MKcVUdxNzm5bl5kIVLGMEWzNzNY8w/W1Xram0uSACrnkc5Yo72zNzknmUDVm5h22B6bS2isKZmuSSFRR6TufRRRzk/lqTYA1H2Xs5lJmmsZnFjbVY14iJPojnPyjqeYC3BCIWatue0q/YbGyyxVdiP2ew28lSMb4Ln5YPG6nOCZD6KqxNzkUfJ6BzAa9NWjYO5sWHszfCSDnI0X6o6e0/lVhr4DXLbFC1+spioZLMyWbXyeJ2yuQAyAGwDYNmyi+0t25vDBg4+UnkCDmHFmPQqjUmoe/G2ZMLgpZ4cudMlswJFmZVJsCNRmvX5223tCXFOZJZGeQ85PN80DgB2CwqSacRmm1cz2kRG7tV+274eZCSuFgVBzNISzevKtgD2XNaNufvbDtPDZwBmHmzRHUoT+qnmP9wa/McUDMwRVJY6AAXJPqrTvBlu1LhsVHM8hQsQhjU6FW5pDwOtjYc441WNpawgPOeCqm2NjIEhzwWmR7hwCQsSxW9wl7AdhPEj8Pvqw4fDrGoRFCqugAFgK6UVais8UNdW0Cquw2WGCuraBVFFFFTqwiiiiiIooooir+/uz+W2fOvOq8oPXGQ+n3Aj76pngYx3n4iEniFkA9RKt/5LWoTRBlKngwIPqOhrP9gbnpsueOebF6ysMOihCAzy3yqTc/NvwHo1VkjdrWvaOK37Ha4Ro+azSuoTQtzz+gc1odFFFWlgIooovRFjPhB2H4tjWZRaPEXlToD3HLL7RD/wDUPRTTwVbDzzPi2HmxXji7ZGHwjfyqQv8AO3RVx353cOMwpRMvLIRJCWNhmGhUnoZSV7Lg81TNkYCPA4NYywCQoWdzoCRd5JD6zmY+uubuNVTbZgJjJs+U1orxFKGAYG4IBHqOor3XSuIooooiWbaGsDdEtvbjlT9XFRNhec0X/LwsI++XU/0RUreQ2gLfNeJvwkS/5XpbuZtCKQNklRmCQLYMCQEiS+nG2Z2HrvUJPjAWnG0myueBlh9/yKfY/HpChkkNlH3kk6BVA1LE6ADUmqdi9uYmY3EhgXiqxhC4+0dw6k9iqACSLtYGp2+05MmHi+STJMe0xBEUHsvPn9ca1TMWxldksCeUMcalpFQBEjeWRuTZSTZ7AX6OHnGplmKzYPeKeAkuzYiPiwYKJR0mMxqqtoPQKgn53MbrDMrqHUhlYBlINwQdQQRxBFZPgJMkgjAsCWidczMBKsYnDoXJOVojqOY5Rbiau240vwc0X/Dme3qlCz26eMp49PRaiJhtX4/CfaSf0Zaa0q2r8fhPtJP6MtNamk8rOHyV8CVYL+LxH1IP3aa0qwX8XiPqQfu01pN5hwb+ggRRRVW343m8Xj5KM/CyDiPkLwLes8B955qqTStiYXu2KKeZsEZkfkF73h35iw90S0so0sD5qn6Tf2GvqqpbJ8Jhkx2kSxq6qs9yWN4g5ugFvOJbKON/N56qrGojQMkizwtkmQhlOliR030rCbpF731dgFj6P0/q53GdgLHAim73rvB3gj2W57NwTu/jM4s5BEUfEQoebo5RvlEfVGguWckgUFmIAGpJ0AHSarG4e+nj8TB05OeLKJV5jmvZl7DlOnN28aqu9m8Es0rxMcqIzKFHAlTa7HnOladotbLPGHjGuS0bfpRsUYlpWuDQMvvUrtvx4R3HwOFOUG95flHpCdHr4+qqvunvxNgmtcyQsbvGT08WQng35Hn6ag7YjNlNuF70prIZa5JCJCcV5xlulkIlJxW+7cw/j2z3WL/XiBjzaekAy36OavzpisK0btG6lXUlWU8QRxBr9C+D7E59nQG98qlD/KxAH4WqFvp4OoseyyBuSlGjOFvnToYXFyOY9GnRbZljMzA8Z0W/NEZ42yNzos73Ow0fi4kCAOS6u3ObEEC/qYVe9g7vyOyynzFUhgSNWsb6Do7aY7s7gw4NcuZpfOLefawYhQSAPqjjerPVKPRt6TWSngFQi0Rem1sx4DueyKKKK2l6BFFFFERRRRREUUUURLN4dtQYWBpMQxWM+abK7XzXFrKCdemsDxu23dUiSeSWCGQS4cy3LqLAoDck2UaWudbkWBAH6MlvlNhc2Nhwv2Vim8W4WJQQzSlDNisQkTpFokQk9EA5ObKVvYAAL6R1ME7XlvgOK1dFy2aOatpbVvzs3e+3aE38Gm+UTYiQYnESvjJ2VFDK5RVF2VI7XCglrnRRwGpFzq9VDcXdabANNE5jeEkPDIthJqTmSQWv0NxIuWtYWAt9SsBAxzVC0FjpHGMUbXDhs5BFZ/Ps/aHiwCJOJSZpAzYlS4YJGIg45Xkxdg2ilo9L8mnKWi0CiulCqLj9nY0tMyDFec2JMfw8QAtGhw4AE1gnK5rC19LN5uh+7JM8y4ho2kcB8YjZp0kDayiOBEzZY3ViNSQLW85gwyXmiiKr7ubOxCTlpTOE5NQqGSIwqMkQChFJbOGVrkWXU6tpa0UUURFFFFEVa8In/wCPm+CMgtrY2KW1EnA3CkAkdF6ieDHYIgwayFbST+ex58uvJj1Zdf5qib043FxyzMxxIw90CmJcC0eRkjDZuVUuPhC9y2gHZXXcnaGIknZGaYwxxlSsq4Rcr3j5MKIQGtkz6nzdLcRUWrGsv+y0BbXNshsoGbqk78Mvvsp2+2EtyWI1tEXSToWOQAlz0WeKO5JsFLnotUMZgWVmIR2DNnvGyLLHIRkexkKqUZVUWJ0IOh0y6Pt7HpDh5Hdc4ylQlgeUZvNWOx084kLrprrYXNUvd3dyeWIss6KuYqueNnDZbK7R5XjITlA4AN9FW1hapVnpbgcGcwdlKKmZlzsjOzvflJZCpKiwuBYkWZibaBbruVhCsLSsLGd+VAOhyZVSK45iUQNbQjNY6g1ywO5pzBsRKsgUghEjMaEjW8gZ3LWNiBcDTUHms1ESravx+E+0k/oy01pVtX4/CfaSf0Zaa1NJ5WcPkr4EqwX8XiPqQfu01pVgv4vEfUg/dprSbzDg39BAis0372I4xJmseTfLrx84CxHZwrS654jDq6lHAZToQeBrOtdm/kR3K0OxUrdZP5UVytDmOKxObBgjTQ/r66gspBsavW8O6DwnPEC8ZPAaspPMekdv+zI2PuAXKviNACDkGpNtbMeYHo4+qvLx2O0azVFvbmvGxWC1a0wlp47ONV18HO7ZjU4p7hpFyqOHmXvmbpueHQPXVe3swhXFy3BAZsw0IuDbUdl71q4FtBUTamyY8QmSRb9B51PSDW/aLBfgETDiF6a1aM1lmbDGcW447eyx/LfS33U92D4Lc7iWe6R8eT+U3r+avZx9VXLYe6MWHOY/CPzMR6P1RzHtp7VaxaMLPFKfx3VXR2hjH45zju7rlhsMsahEUKqiwAFgBXWiitwCmAXowABQIooor6vqKKKKIiiiiiIrniGYKSgDNbzQxKgnoJCm3rsa6VzxCsVIQhWt5pZSwB6SoZSR2XFEVXwe+cjZGkw6KjxRT+bMXkyTEhAqGJc73Gqg3NwFzEgGyYrHxxBTJIiBmCLnZVzM3oqMx1J5gKrWC3KkUxl54mMMUUUTLAySIYc2RgxmbjmIcAWZSV0BpttHYzymBuVVWjN3ZUYF/QLKvwnmqSuqtnB0uCVDAimybVhXOWmjHJlRJd1GQtbKHufNJuLA8bivLbXguAZorligGdLl1YIyjX0g7BSOIJA40pO6AKyIZTlaOWGOygFVlYO5c3+EbMNCQNL8SxY+cDuo6zLNJMkhviC3wIUjxjkriM5zlAMXPmJDEX56Im423AVzieLLmyZuUS2f5l72zdnGptVabcwvDFE8kT8j5qZoAyGMJyVnUyec2X5V7fRtpVoVbADooi+0UUURFFFFEXHG4tYo3le+WNWdrAk5VBY2A1Og4VU23qmjmlBheRmaERwq6NkBjkkJBRecR89/OJGbLZquVLP/AEzhbEeKw2Ygn4NNSL2vprbMbes0RJW3ymVnU4XlDykoRYmJbkosuZmBWwb4RQNcpJN2W1zI2hvNMELwwoRy6wqXkIvbErhpcwVSV84nKRmFtWsbIzaXYOHa+aCI3YObourgWDHTU2FqJdg4di5aCJjJlL3RTmKkMua41syg+sA0RKsZvaFjmYwMyrHiJEAZbyDDHJOCGsF846XJuNdDpSOTCTYFo5EUKG+DjXPmuozFcNKbC5yglH+Sbgk6mW5y7GgYSBoYyJQBLdVPKAaAPpqOw11xOASSMxOgKEZcvNYcLW4WtoRqLAiiKk7e2scbLDDCXVSRYsrKRKwbM1mAvyUQd+gu0djcXW8YTCrFGsaCyooVR0KosB+ApbsjdiPDyGQPJI5UoDIytlUkMwWyi1yq36ci9FOKIiiiiiJVtX4/CfaSf0Zaa0q2r8fhPtJP6MtNamk8rOHyV8CSPM8WKlbkJXV1iylAhF15S4N2BvqPxrv5cbquI9mPv00or6ZWnNu7fswSiV+XG6riPZj79Hlxuq4j2Y+/TSiv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r8uN1XEezH36PLjdVxHsx9+mlFL7PT1KJX5cbquI9mPv0eXG6riPZj79NKKX2enqUSvy43VcR7Mffo8uN1XEezH36aUUvs9PUolflxuq4j2Y+/R5cbquI9mPv00opfZ6epRK/LjdVxHsx9+jy43VcR7MffppRS+z09SiV+XG6riPZj79Hlxuq4j2Y+/TSil9np6lEjfEPNPARBKgjZ2ZnCAAGORBwYm92HNTyiiuXvvUoKU/wDflA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030515"/>
            <a:ext cx="3396343" cy="242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7" descr="EasiDiff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17232"/>
            <a:ext cx="2747281" cy="2747281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50267" y="6154846"/>
            <a:ext cx="1447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Pike </a:t>
            </a:r>
            <a:r>
              <a:rPr lang="en-US" sz="2000" dirty="0" err="1"/>
              <a:t>EasiDiff</a:t>
            </a:r>
            <a:endParaRPr lang="en-US" sz="2000" dirty="0"/>
          </a:p>
        </p:txBody>
      </p:sp>
      <p:pic>
        <p:nvPicPr>
          <p:cNvPr id="114697" name="Picture 9" descr="AutoDiff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4899" y="3943806"/>
            <a:ext cx="2253796" cy="2253796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733064" y="6111303"/>
            <a:ext cx="1545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Pike </a:t>
            </a:r>
            <a:r>
              <a:rPr lang="en-US" sz="2000" dirty="0" err="1"/>
              <a:t>AutoDiff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A0745F7-DED4-4826-B64A-3739786B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411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840165" y="1001412"/>
            <a:ext cx="5419220" cy="2033887"/>
            <a:chOff x="393311" y="1651942"/>
            <a:chExt cx="3864364" cy="1450334"/>
          </a:xfrm>
        </p:grpSpPr>
        <p:sp>
          <p:nvSpPr>
            <p:cNvPr id="10" name="Cube 9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311" y="1654272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5" name="Oval 4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1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Spectroscopy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39339" y="1831034"/>
            <a:ext cx="38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75" name="Freeform 74"/>
          <p:cNvSpPr/>
          <p:nvPr/>
        </p:nvSpPr>
        <p:spPr>
          <a:xfrm>
            <a:off x="6553200" y="2282826"/>
            <a:ext cx="1701800" cy="1441450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8"/>
          <p:cNvGrpSpPr/>
          <p:nvPr/>
        </p:nvGrpSpPr>
        <p:grpSpPr>
          <a:xfrm>
            <a:off x="5468977" y="2955024"/>
            <a:ext cx="3711757" cy="2313663"/>
            <a:chOff x="4060825" y="3027594"/>
            <a:chExt cx="4902200" cy="3055706"/>
          </a:xfrm>
        </p:grpSpPr>
        <p:pic>
          <p:nvPicPr>
            <p:cNvPr id="109574" name="Picture 6" descr="https://www2.fin.ucar.edu/sites/default/files/u105/desktop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60825" y="3027594"/>
              <a:ext cx="4902200" cy="3055706"/>
            </a:xfrm>
            <a:prstGeom prst="rect">
              <a:avLst/>
            </a:prstGeom>
            <a:noFill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1496" y="3387903"/>
              <a:ext cx="1769657" cy="126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290301" y="3052996"/>
            <a:ext cx="6502400" cy="3659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Infrared Spectroscopic Techniques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Transmission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Reflection Absorption (RAIRS or IRRAS)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Polarization-Modulated RAIRS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Diffuse Reflectance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Photoacoustic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Attenuated Total Reflectance</a:t>
            </a:r>
          </a:p>
        </p:txBody>
      </p:sp>
      <p:pic>
        <p:nvPicPr>
          <p:cNvPr id="22" name="Picture 7" descr="http://leeequities.com/wp-content/uploads/2012/08/green-check-mar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400" y="3514359"/>
            <a:ext cx="449179" cy="512761"/>
          </a:xfrm>
          <a:prstGeom prst="rect">
            <a:avLst/>
          </a:prstGeom>
          <a:noFill/>
        </p:spPr>
      </p:pic>
      <p:pic>
        <p:nvPicPr>
          <p:cNvPr id="23" name="Picture 7" descr="http://leeequities.com/wp-content/uploads/2012/08/green-check-mar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675" y="4028709"/>
            <a:ext cx="449179" cy="512761"/>
          </a:xfrm>
          <a:prstGeom prst="rect">
            <a:avLst/>
          </a:prstGeom>
          <a:noFill/>
        </p:spPr>
      </p:pic>
      <p:pic>
        <p:nvPicPr>
          <p:cNvPr id="25" name="Picture 7" descr="http://leeequities.com/wp-content/uploads/2012/08/green-check-mar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7885" y="4424363"/>
            <a:ext cx="449179" cy="512761"/>
          </a:xfrm>
          <a:prstGeom prst="rect">
            <a:avLst/>
          </a:prstGeom>
          <a:noFill/>
        </p:spPr>
      </p:pic>
      <p:pic>
        <p:nvPicPr>
          <p:cNvPr id="26" name="Picture 7" descr="http://leeequities.com/wp-content/uploads/2012/08/green-check-mar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9160" y="4872038"/>
            <a:ext cx="449179" cy="512761"/>
          </a:xfrm>
          <a:prstGeom prst="rect">
            <a:avLst/>
          </a:prstGeom>
          <a:noFill/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12124D6E-3CA5-436C-B166-6E1A5489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352799" y="769255"/>
            <a:ext cx="5651425" cy="3648569"/>
            <a:chOff x="5140185" y="933157"/>
            <a:chExt cx="3844787" cy="2455240"/>
          </a:xfrm>
        </p:grpSpPr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0185" y="934278"/>
              <a:ext cx="3844787" cy="2454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361886" y="933157"/>
              <a:ext cx="710530" cy="292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IR Light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84476" y="3078682"/>
              <a:ext cx="709922" cy="292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Sample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678556" y="2564297"/>
              <a:ext cx="702365" cy="53008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V="1">
              <a:off x="6526698" y="2392019"/>
              <a:ext cx="1192695" cy="35780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762076" y="3072058"/>
              <a:ext cx="1257341" cy="292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Thermal Wave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83728" y="943761"/>
              <a:ext cx="996841" cy="292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Carrier Gas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0800000" flipV="1">
              <a:off x="7321831" y="1192694"/>
              <a:ext cx="801752" cy="52346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 rot="16200000">
              <a:off x="7759535" y="2541439"/>
              <a:ext cx="812276" cy="292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Detector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3" name="Content Placeholder 15"/>
          <p:cNvSpPr txBox="1">
            <a:spLocks/>
          </p:cNvSpPr>
          <p:nvPr/>
        </p:nvSpPr>
        <p:spPr>
          <a:xfrm>
            <a:off x="43542" y="3552087"/>
            <a:ext cx="4748567" cy="38356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Incident light</a:t>
            </a:r>
          </a:p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Absorbed by sample</a:t>
            </a:r>
          </a:p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Optical to thermal energy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Heat wave through sample</a:t>
            </a:r>
          </a:p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Thermal-expansion-driven pressurization in the gas</a:t>
            </a:r>
          </a:p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Wave hits the detector</a:t>
            </a:r>
          </a:p>
          <a:p>
            <a:pPr marL="347663" marR="0" lvl="1" indent="3349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-Microphone</a:t>
            </a:r>
          </a:p>
          <a:p>
            <a:pPr marL="347663" marR="0" lvl="1" indent="33496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-piezoelectric transducer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</a:rPr>
              <a:t>Photoacoustic</a:t>
            </a:r>
            <a:r>
              <a:rPr lang="en-US" sz="3200" b="1" u="sng" dirty="0">
                <a:solidFill>
                  <a:schemeClr val="tx2"/>
                </a:solidFill>
              </a:rPr>
              <a:t> IR Spectroscopy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CCC7DC0-697C-4BF4-95E5-295357B7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99179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885402" y="1389662"/>
            <a:ext cx="6040244" cy="4633762"/>
            <a:chOff x="3810732" y="3697762"/>
            <a:chExt cx="4066090" cy="3119293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732" y="3697762"/>
              <a:ext cx="4066090" cy="3119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295466" y="5932944"/>
              <a:ext cx="450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N3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61259" y="5143636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N719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04477" y="4299750"/>
              <a:ext cx="6848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N712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40144" y="1089830"/>
            <a:ext cx="516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Gratzel</a:t>
            </a:r>
            <a:r>
              <a:rPr lang="en-US" dirty="0"/>
              <a:t> et al. </a:t>
            </a:r>
            <a:r>
              <a:rPr lang="en-US" i="1" dirty="0"/>
              <a:t>J. Phys. Chem. B</a:t>
            </a:r>
            <a:r>
              <a:rPr lang="en-US" dirty="0"/>
              <a:t> </a:t>
            </a:r>
            <a:r>
              <a:rPr lang="en-US" b="1" dirty="0"/>
              <a:t>2003</a:t>
            </a:r>
            <a:r>
              <a:rPr lang="en-US" dirty="0"/>
              <a:t>, 107, 8981.</a:t>
            </a:r>
          </a:p>
        </p:txBody>
      </p:sp>
      <p:graphicFrame>
        <p:nvGraphicFramePr>
          <p:cNvPr id="67596" name="Object 12"/>
          <p:cNvGraphicFramePr>
            <a:graphicFrameLocks noChangeAspect="1"/>
          </p:cNvGraphicFramePr>
          <p:nvPr/>
        </p:nvGraphicFramePr>
        <p:xfrm>
          <a:off x="518885" y="2254818"/>
          <a:ext cx="1971728" cy="2283053"/>
        </p:xfrm>
        <a:graphic>
          <a:graphicData uri="http://schemas.openxmlformats.org/presentationml/2006/ole">
            <p:oleObj spid="_x0000_s67630" name="CS ChemDraw Drawing" r:id="rId5" imgW="2326655" imgH="2695680" progId="ChemDraw.Document.6.0">
              <p:embed/>
            </p:oleObj>
          </a:graphicData>
        </a:graphic>
      </p:graphicFrame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</a:rPr>
              <a:t>Photoacoustic</a:t>
            </a:r>
            <a:r>
              <a:rPr lang="en-US" sz="3200" b="1" u="sng" dirty="0">
                <a:solidFill>
                  <a:schemeClr val="tx2"/>
                </a:solidFill>
              </a:rPr>
              <a:t> IR Spectroscopy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725FCB3-DFC1-4325-BC09-BC57925A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7372" y="1698172"/>
            <a:ext cx="3294742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u="sng" dirty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Neat Solids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Depth Profiling</a:t>
            </a:r>
          </a:p>
          <a:p>
            <a:pPr marL="228600">
              <a:spcAft>
                <a:spcPts val="1000"/>
              </a:spcAft>
            </a:pPr>
            <a:endParaRPr lang="en-US" sz="2400" dirty="0">
              <a:latin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en-US" sz="2800" b="1" u="sng" dirty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8 cm</a:t>
            </a:r>
            <a:r>
              <a:rPr lang="en-US" sz="2400" baseline="30000" dirty="0"/>
              <a:t>-1</a:t>
            </a:r>
            <a:r>
              <a:rPr lang="en-US" sz="2400" dirty="0"/>
              <a:t> resolution 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No solvent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Specialty Equipment</a:t>
            </a:r>
          </a:p>
        </p:txBody>
      </p:sp>
      <p:pic>
        <p:nvPicPr>
          <p:cNvPr id="115714" name="Picture 2" descr="http://www.scielo.br/img/fbpe/bjp/v32n2b/06fi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534" y="1284287"/>
            <a:ext cx="4820385" cy="5203597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</a:rPr>
              <a:t>Photoacoustic</a:t>
            </a:r>
            <a:r>
              <a:rPr lang="en-US" sz="3200" b="1" u="sng" dirty="0">
                <a:solidFill>
                  <a:schemeClr val="tx2"/>
                </a:solidFill>
              </a:rPr>
              <a:t> IR Spectroscopy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1005C21-1E0E-4676-8E19-ADECB494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92" y="809855"/>
            <a:ext cx="4116051" cy="335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 descr="http://mackenzie.chem.ox.ac.uk/images/research/prism-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6" y="4343395"/>
            <a:ext cx="4576081" cy="229777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82097" y="3824905"/>
            <a:ext cx="2309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Evanescent wave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19B339B-36E0-4EF1-BF0C-F8FC690D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/>
          <p:nvPr/>
        </p:nvGrpSpPr>
        <p:grpSpPr>
          <a:xfrm>
            <a:off x="183990" y="3389027"/>
            <a:ext cx="4221902" cy="2847381"/>
            <a:chOff x="82392" y="3758684"/>
            <a:chExt cx="4221902" cy="284738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392" y="4495800"/>
              <a:ext cx="4221902" cy="100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5"/>
            <p:cNvCxnSpPr/>
            <p:nvPr/>
          </p:nvCxnSpPr>
          <p:spPr>
            <a:xfrm rot="5400000">
              <a:off x="2486028" y="4200528"/>
              <a:ext cx="447673" cy="2000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443314" y="3758684"/>
              <a:ext cx="13004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Wavelength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6200000" flipV="1">
              <a:off x="2990852" y="5495930"/>
              <a:ext cx="323851" cy="952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519514" y="5682735"/>
              <a:ext cx="168135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Refractive index</a:t>
              </a:r>
            </a:p>
            <a:p>
              <a:r>
                <a:rPr lang="en-US" dirty="0"/>
                <a:t>    crystal  (n</a:t>
              </a:r>
              <a:r>
                <a:rPr lang="en-US" baseline="-25000" dirty="0"/>
                <a:t>1</a:t>
              </a:r>
              <a:r>
                <a:rPr lang="en-US" dirty="0"/>
                <a:t>)</a:t>
              </a:r>
            </a:p>
            <a:p>
              <a:r>
                <a:rPr lang="en-US" dirty="0"/>
                <a:t>    sample (n</a:t>
              </a:r>
              <a:r>
                <a:rPr lang="en-US" baseline="-25000" dirty="0"/>
                <a:t>2</a:t>
              </a:r>
              <a:r>
                <a:rPr lang="en-US" dirty="0"/>
                <a:t>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657353" y="5343526"/>
              <a:ext cx="495298" cy="3714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414489" y="5711309"/>
              <a:ext cx="19127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Angle of incidence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219078" y="4410078"/>
              <a:ext cx="447673" cy="2000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90639" y="3949184"/>
              <a:ext cx="18941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Penetration depth</a:t>
              </a:r>
            </a:p>
          </p:txBody>
        </p:sp>
      </p:grpSp>
      <p:grpSp>
        <p:nvGrpSpPr>
          <p:cNvPr id="14" name="Group 12"/>
          <p:cNvGrpSpPr/>
          <p:nvPr/>
        </p:nvGrpSpPr>
        <p:grpSpPr>
          <a:xfrm>
            <a:off x="921210" y="881288"/>
            <a:ext cx="3248025" cy="2124076"/>
            <a:chOff x="3200400" y="1104899"/>
            <a:chExt cx="3348245" cy="2200276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0400" y="1104899"/>
              <a:ext cx="3348245" cy="2200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3859370" y="2778879"/>
              <a:ext cx="340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n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45045" y="2426454"/>
              <a:ext cx="30008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n</a:t>
              </a:r>
              <a:r>
                <a:rPr lang="en-US" sz="1000" baseline="-25000" dirty="0"/>
                <a:t>2</a:t>
              </a: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562475" y="2466639"/>
          <a:ext cx="4486274" cy="2647950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0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  <a:r>
                        <a:rPr lang="en-US" sz="1600" b="1" i="0" u="none" strike="noStrike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  <a:r>
                        <a:rPr lang="en-US" sz="1600" b="1" i="0" u="none" strike="noStrike" baseline="-25000" dirty="0" err="1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m)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 Range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LWL, cm</a:t>
                      </a:r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AMTIR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1-9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Diamond/ZnSe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1-14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Diamond/KRS-5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1-14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Germanium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1-14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KRS-5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5-8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Silicon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1-12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Silicon/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ZnSe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1-12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5-9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ZnSe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5-9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4868052" y="5124352"/>
            <a:ext cx="3924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*</a:t>
            </a:r>
            <a:r>
              <a:rPr lang="en-US" sz="1600" dirty="0" err="1"/>
              <a:t>d</a:t>
            </a:r>
            <a:r>
              <a:rPr lang="en-US" sz="1600" baseline="-25000" dirty="0" err="1"/>
              <a:t>p</a:t>
            </a:r>
            <a:r>
              <a:rPr lang="en-US" sz="1600" dirty="0"/>
              <a:t> based on n</a:t>
            </a:r>
            <a:r>
              <a:rPr lang="en-US" sz="1600" baseline="-25000" dirty="0"/>
              <a:t>2</a:t>
            </a:r>
            <a:r>
              <a:rPr lang="en-US" sz="1600" dirty="0"/>
              <a:t> = 1.5, </a:t>
            </a:r>
            <a:r>
              <a:rPr lang="el-GR" sz="1600" dirty="0"/>
              <a:t>Θ</a:t>
            </a:r>
            <a:r>
              <a:rPr lang="en-US" sz="1600" dirty="0"/>
              <a:t> = 45°, </a:t>
            </a:r>
            <a:r>
              <a:rPr lang="el-GR" sz="1600" dirty="0"/>
              <a:t>λ</a:t>
            </a:r>
            <a:r>
              <a:rPr lang="en-US" sz="1600" dirty="0"/>
              <a:t> = 1000 cm-1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C764EBD-06DF-4123-B77C-808E18BE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pic>
        <p:nvPicPr>
          <p:cNvPr id="119810" name="Picture 2" descr="http://www.gps.caltech.edu/%7Echemtob/ATRschematic2_smal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54" y="2264455"/>
            <a:ext cx="4143375" cy="25717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28828" y="1798337"/>
            <a:ext cx="232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 Reflection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6041" y="1790130"/>
            <a:ext cx="371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Multiple Reflection</a:t>
            </a:r>
          </a:p>
        </p:txBody>
      </p:sp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25" y="2502126"/>
            <a:ext cx="4556125" cy="192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98069" y="4233194"/>
            <a:ext cx="133482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Incident light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97854" y="4240451"/>
            <a:ext cx="1334828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Detector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0C97D09-7E0E-4632-936A-732BAC7F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9974"/>
            <a:ext cx="4598129" cy="32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029098" y="6577932"/>
            <a:ext cx="3823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Kincaid et al</a:t>
            </a:r>
            <a:r>
              <a:rPr lang="en-US" sz="1400" i="1" dirty="0"/>
              <a:t>. J . Phys. Chem. </a:t>
            </a:r>
            <a:r>
              <a:rPr lang="en-US" sz="1400" b="1" dirty="0"/>
              <a:t>1988</a:t>
            </a:r>
            <a:r>
              <a:rPr lang="en-US" sz="1400" dirty="0"/>
              <a:t>, 92, 5628. </a:t>
            </a:r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248660" y="1924149"/>
          <a:ext cx="1132119" cy="1473517"/>
        </p:xfrm>
        <a:graphic>
          <a:graphicData uri="http://schemas.openxmlformats.org/presentationml/2006/ole">
            <p:oleObj spid="_x0000_s2136" name="CS ChemDraw Drawing" r:id="rId4" imgW="1631873" imgH="2124090" progId="ChemDraw.Document.6.0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09304" y="5690390"/>
            <a:ext cx="224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2v</a:t>
            </a:r>
            <a:r>
              <a:rPr lang="en-US" dirty="0"/>
              <a:t>: 20A</a:t>
            </a:r>
            <a:r>
              <a:rPr lang="en-US" baseline="-25000" dirty="0"/>
              <a:t>1</a:t>
            </a:r>
            <a:r>
              <a:rPr lang="en-US" dirty="0"/>
              <a:t> + 19B</a:t>
            </a:r>
            <a:r>
              <a:rPr lang="en-US" baseline="-25000" dirty="0"/>
              <a:t>2</a:t>
            </a:r>
            <a:r>
              <a:rPr lang="en-US" dirty="0"/>
              <a:t> + 9B</a:t>
            </a:r>
            <a:r>
              <a:rPr lang="en-US" baseline="-25000" dirty="0"/>
              <a:t>1</a:t>
            </a:r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3908" y="1520688"/>
            <a:ext cx="4330946" cy="423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16881537"/>
              </p:ext>
            </p:extLst>
          </p:nvPr>
        </p:nvGraphicFramePr>
        <p:xfrm>
          <a:off x="350838" y="4429125"/>
          <a:ext cx="3998912" cy="1733550"/>
        </p:xfrm>
        <a:graphic>
          <a:graphicData uri="http://schemas.openxmlformats.org/presentationml/2006/ole">
            <p:oleObj spid="_x0000_s2137" name="CS ChemDraw Drawing" r:id="rId6" imgW="5818485" imgH="2522185" progId="ChemDraw.Document.6.0">
              <p:embed/>
            </p:oleObj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Spectroscopy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7D7163-0075-4584-AD53-56D3FC1A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97627" y="1342954"/>
            <a:ext cx="6625568" cy="4746247"/>
            <a:chOff x="229767" y="2876921"/>
            <a:chExt cx="4533599" cy="3247653"/>
          </a:xfrm>
        </p:grpSpPr>
        <p:grpSp>
          <p:nvGrpSpPr>
            <p:cNvPr id="4" name="Group 31"/>
            <p:cNvGrpSpPr/>
            <p:nvPr/>
          </p:nvGrpSpPr>
          <p:grpSpPr>
            <a:xfrm>
              <a:off x="1753466" y="2876921"/>
              <a:ext cx="3009900" cy="1447427"/>
              <a:chOff x="4953000" y="3897620"/>
              <a:chExt cx="3495675" cy="1944516"/>
            </a:xfrm>
          </p:grpSpPr>
          <p:grpSp>
            <p:nvGrpSpPr>
              <p:cNvPr id="14" name="Group 22"/>
              <p:cNvGrpSpPr/>
              <p:nvPr/>
            </p:nvGrpSpPr>
            <p:grpSpPr>
              <a:xfrm>
                <a:off x="4953000" y="4602164"/>
                <a:ext cx="3495675" cy="1239972"/>
                <a:chOff x="4572000" y="4525964"/>
                <a:chExt cx="3495675" cy="1239972"/>
              </a:xfrm>
            </p:grpSpPr>
            <p:graphicFrame>
              <p:nvGraphicFramePr>
                <p:cNvPr id="19" name="Object 2"/>
                <p:cNvGraphicFramePr>
                  <a:graphicFrameLocks noChangeAspect="1"/>
                </p:cNvGraphicFramePr>
                <p:nvPr/>
              </p:nvGraphicFramePr>
              <p:xfrm>
                <a:off x="4975226" y="4525964"/>
                <a:ext cx="2759074" cy="588962"/>
              </p:xfrm>
              <a:graphic>
                <a:graphicData uri="http://schemas.openxmlformats.org/presentationml/2006/ole">
                  <p:oleObj spid="_x0000_s111688" name="CS ChemDraw Drawing" r:id="rId3" imgW="5368622" imgH="1366740" progId="ChemDraw.Document.6.0">
                    <p:embed/>
                  </p:oleObj>
                </a:graphicData>
              </a:graphic>
            </p:graphicFrame>
            <p:sp>
              <p:nvSpPr>
                <p:cNvPr id="20" name="TextBox 19"/>
                <p:cNvSpPr txBox="1"/>
                <p:nvPr/>
              </p:nvSpPr>
              <p:spPr>
                <a:xfrm>
                  <a:off x="5881586" y="4557522"/>
                  <a:ext cx="983296" cy="424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Sample</a:t>
                  </a:r>
                  <a:endParaRPr lang="en-US" sz="2400" baseline="-25000" dirty="0"/>
                </a:p>
              </p:txBody>
            </p:sp>
            <p:pic>
              <p:nvPicPr>
                <p:cNvPr id="21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572000" y="5076825"/>
                  <a:ext cx="3495675" cy="6891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7500938" y="4462461"/>
                <a:ext cx="247649" cy="95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6243501" y="3897620"/>
                <a:ext cx="1001483" cy="424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Pressure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6200000" flipH="1">
                <a:off x="6605588" y="4462461"/>
                <a:ext cx="247649" cy="95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6200000" flipH="1">
                <a:off x="5710238" y="4462461"/>
                <a:ext cx="247649" cy="95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38"/>
            <p:cNvGrpSpPr/>
            <p:nvPr/>
          </p:nvGrpSpPr>
          <p:grpSpPr>
            <a:xfrm>
              <a:off x="2052660" y="4552949"/>
              <a:ext cx="2503465" cy="1571625"/>
              <a:chOff x="4509245" y="5162550"/>
              <a:chExt cx="2503465" cy="1571625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62525" y="6134100"/>
                <a:ext cx="1524000" cy="60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0" name="Object 2"/>
              <p:cNvGraphicFramePr>
                <a:graphicFrameLocks noChangeAspect="1"/>
              </p:cNvGraphicFramePr>
              <p:nvPr/>
            </p:nvGraphicFramePr>
            <p:xfrm>
              <a:off x="4509245" y="5673442"/>
              <a:ext cx="2503465" cy="481207"/>
            </p:xfrm>
            <a:graphic>
              <a:graphicData uri="http://schemas.openxmlformats.org/presentationml/2006/ole">
                <p:oleObj spid="_x0000_s111689" name="CS ChemDraw Drawing" r:id="rId6" imgW="5368622" imgH="1366740" progId="ChemDraw.Document.6.0">
                  <p:embed/>
                </p:oleObj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5377652" y="5726620"/>
                <a:ext cx="866391" cy="315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Sample</a:t>
                </a:r>
                <a:endParaRPr lang="en-US" sz="2400" baseline="-250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5400000">
                <a:off x="5471085" y="5406596"/>
                <a:ext cx="497486" cy="93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5660721" y="5235061"/>
                <a:ext cx="1117682" cy="3158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Pressure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44011" y="3490357"/>
              <a:ext cx="1366345" cy="442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/>
                <a:t>Multi ATR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9767" y="5235058"/>
              <a:ext cx="1442030" cy="4422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/>
                <a:t>Single ATR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9700" y="4406383"/>
              <a:ext cx="362054" cy="4001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/>
                <a:t>vs</a:t>
              </a:r>
              <a:endParaRPr lang="en-US" sz="3200" dirty="0"/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Single </a:t>
            </a:r>
            <a:r>
              <a:rPr lang="en-US" sz="3200" b="1" u="sng" dirty="0" err="1">
                <a:solidFill>
                  <a:schemeClr val="tx2"/>
                </a:solidFill>
              </a:rPr>
              <a:t>vs</a:t>
            </a:r>
            <a:r>
              <a:rPr lang="en-US" sz="3200" b="1" u="sng" dirty="0">
                <a:solidFill>
                  <a:schemeClr val="tx2"/>
                </a:solidFill>
              </a:rPr>
              <a:t> Multi ATR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3E0EAA5-9A24-4C50-8454-44974FCB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293" y="2086425"/>
            <a:ext cx="4163559" cy="26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36041" y="1107972"/>
            <a:ext cx="371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Multiple Reflection</a:t>
            </a:r>
          </a:p>
        </p:txBody>
      </p:sp>
      <p:pic>
        <p:nvPicPr>
          <p:cNvPr id="118793" name="Picture 9" descr="http://www.piketech.com/images/P/MIRacle%20Single%20Reflection%20AT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9657" y="1408347"/>
            <a:ext cx="5057775" cy="505777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28828" y="1116179"/>
            <a:ext cx="232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 Reflection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4809F71-D196-437E-9B22-8A131836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52131" y="1249158"/>
            <a:ext cx="2629169" cy="1402446"/>
            <a:chOff x="5128592" y="1033946"/>
            <a:chExt cx="3345110" cy="1732318"/>
          </a:xfrm>
        </p:grpSpPr>
        <p:sp>
          <p:nvSpPr>
            <p:cNvPr id="6" name="Cube 5"/>
            <p:cNvSpPr/>
            <p:nvPr/>
          </p:nvSpPr>
          <p:spPr>
            <a:xfrm>
              <a:off x="5128592" y="1669763"/>
              <a:ext cx="2557669" cy="490330"/>
            </a:xfrm>
            <a:prstGeom prst="cube">
              <a:avLst>
                <a:gd name="adj" fmla="val 84259"/>
              </a:avLst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" name="Object 8"/>
            <p:cNvGraphicFramePr>
              <a:graphicFrameLocks noChangeAspect="1"/>
            </p:cNvGraphicFramePr>
            <p:nvPr/>
          </p:nvGraphicFramePr>
          <p:xfrm>
            <a:off x="5139849" y="1033946"/>
            <a:ext cx="2573336" cy="1077913"/>
          </p:xfrm>
          <a:graphic>
            <a:graphicData uri="http://schemas.openxmlformats.org/presentationml/2006/ole">
              <p:oleObj spid="_x0000_s68868" name="CS ChemDraw Drawing" r:id="rId3" imgW="2573827" imgH="1078650" progId="ChemDraw.Document.6.0">
                <p:embed/>
              </p:oleObj>
            </a:graphicData>
          </a:graphic>
        </p:graphicFrame>
        <p:cxnSp>
          <p:nvCxnSpPr>
            <p:cNvPr id="8" name="Straight Arrow Connector 7"/>
            <p:cNvCxnSpPr/>
            <p:nvPr/>
          </p:nvCxnSpPr>
          <p:spPr>
            <a:xfrm rot="10800000">
              <a:off x="7003782" y="1716165"/>
              <a:ext cx="803389" cy="3984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7725465" y="1919119"/>
              <a:ext cx="748237" cy="388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Z-955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6200000" flipV="1">
              <a:off x="6188766" y="2213118"/>
              <a:ext cx="192160" cy="1656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848285" y="2310061"/>
              <a:ext cx="1495370" cy="456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Glass Slide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842823" y="4949633"/>
            <a:ext cx="3710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C-9 alkyl chain- 2856, 2926, 2959 cm</a:t>
            </a:r>
            <a:r>
              <a:rPr lang="en-US" baseline="30000" dirty="0"/>
              <a:t>-1</a:t>
            </a:r>
            <a:endParaRPr lang="en-US" dirty="0"/>
          </a:p>
          <a:p>
            <a:r>
              <a:rPr lang="en-US" dirty="0" err="1"/>
              <a:t>Bipyridine</a:t>
            </a:r>
            <a:r>
              <a:rPr lang="en-US" dirty="0"/>
              <a:t>- 1398, 1548, 1615 cm</a:t>
            </a:r>
            <a:r>
              <a:rPr lang="en-US" baseline="30000" dirty="0"/>
              <a:t>-1</a:t>
            </a:r>
          </a:p>
          <a:p>
            <a:r>
              <a:rPr lang="en-US" dirty="0"/>
              <a:t>PO</a:t>
            </a:r>
            <a:r>
              <a:rPr lang="en-US" baseline="-25000" dirty="0"/>
              <a:t>3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-  952, 1060, 1151 cm</a:t>
            </a:r>
            <a:r>
              <a:rPr lang="en-US" baseline="30000" dirty="0"/>
              <a:t>-1</a:t>
            </a:r>
          </a:p>
          <a:p>
            <a:r>
              <a:rPr lang="en-US" dirty="0"/>
              <a:t>SCN-  2104 cm</a:t>
            </a:r>
            <a:r>
              <a:rPr lang="en-US" baseline="30000" dirty="0"/>
              <a:t>-1</a:t>
            </a:r>
          </a:p>
        </p:txBody>
      </p:sp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2566798" y="1240029"/>
          <a:ext cx="1466764" cy="1722246"/>
        </p:xfrm>
        <a:graphic>
          <a:graphicData uri="http://schemas.openxmlformats.org/presentationml/2006/ole">
            <p:oleObj spid="_x0000_s68869" name="CS ChemDraw Drawing" r:id="rId4" imgW="2323684" imgH="2728890" progId="ChemDraw.Document.6.0">
              <p:embed/>
            </p:oleObj>
          </a:graphicData>
        </a:graphic>
      </p:graphicFrame>
      <p:grpSp>
        <p:nvGrpSpPr>
          <p:cNvPr id="3" name="Group 34"/>
          <p:cNvGrpSpPr/>
          <p:nvPr/>
        </p:nvGrpSpPr>
        <p:grpSpPr>
          <a:xfrm>
            <a:off x="4086225" y="1162050"/>
            <a:ext cx="6252141" cy="3657600"/>
            <a:chOff x="4086225" y="1076325"/>
            <a:chExt cx="6252141" cy="3657600"/>
          </a:xfrm>
        </p:grpSpPr>
        <p:grpSp>
          <p:nvGrpSpPr>
            <p:cNvPr id="5" name="Group 32"/>
            <p:cNvGrpSpPr/>
            <p:nvPr/>
          </p:nvGrpSpPr>
          <p:grpSpPr>
            <a:xfrm>
              <a:off x="4086225" y="1300164"/>
              <a:ext cx="4981575" cy="3433761"/>
              <a:chOff x="4086225" y="985839"/>
              <a:chExt cx="4981575" cy="3433761"/>
            </a:xfrm>
          </p:grpSpPr>
          <p:grpSp>
            <p:nvGrpSpPr>
              <p:cNvPr id="12" name="Group 30"/>
              <p:cNvGrpSpPr/>
              <p:nvPr/>
            </p:nvGrpSpPr>
            <p:grpSpPr>
              <a:xfrm>
                <a:off x="4086225" y="985839"/>
                <a:ext cx="4981575" cy="3433761"/>
                <a:chOff x="4741867" y="1033464"/>
                <a:chExt cx="4240208" cy="2881311"/>
              </a:xfrm>
            </p:grpSpPr>
            <p:pic>
              <p:nvPicPr>
                <p:cNvPr id="50184" name="Picture 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741867" y="1033464"/>
                  <a:ext cx="4240208" cy="28813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50183" name="Object 7"/>
                <p:cNvGraphicFramePr>
                  <a:graphicFrameLocks noChangeAspect="1"/>
                </p:cNvGraphicFramePr>
                <p:nvPr/>
              </p:nvGraphicFramePr>
              <p:xfrm>
                <a:off x="7903591" y="1439645"/>
                <a:ext cx="687959" cy="639491"/>
              </p:xfrm>
              <a:graphic>
                <a:graphicData uri="http://schemas.openxmlformats.org/presentationml/2006/ole">
                  <p:oleObj spid="_x0000_s68870" name="CS ChemDraw Drawing" r:id="rId6" imgW="800100" imgH="742950" progId="ChemDraw.Document.6.0">
                    <p:embed/>
                  </p:oleObj>
                </a:graphicData>
              </a:graphic>
            </p:graphicFrame>
            <p:sp>
              <p:nvSpPr>
                <p:cNvPr id="26" name="Rectangle 25"/>
                <p:cNvSpPr/>
                <p:nvPr/>
              </p:nvSpPr>
              <p:spPr>
                <a:xfrm>
                  <a:off x="6840926" y="1644515"/>
                  <a:ext cx="443717" cy="2840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/>
                    <a:t>SCN</a:t>
                  </a:r>
                </a:p>
              </p:txBody>
            </p:sp>
            <p:graphicFrame>
              <p:nvGraphicFramePr>
                <p:cNvPr id="50185" name="Object 9"/>
                <p:cNvGraphicFramePr>
                  <a:graphicFrameLocks noChangeAspect="1"/>
                </p:cNvGraphicFramePr>
                <p:nvPr/>
              </p:nvGraphicFramePr>
              <p:xfrm>
                <a:off x="6234113" y="2365375"/>
                <a:ext cx="523875" cy="144463"/>
              </p:xfrm>
              <a:graphic>
                <a:graphicData uri="http://schemas.openxmlformats.org/presentationml/2006/ole">
                  <p:oleObj spid="_x0000_s68871" name="CS ChemDraw Drawing" r:id="rId7" imgW="514350" imgH="133350" progId="ChemDraw.Document.6.0">
                    <p:embed/>
                  </p:oleObj>
                </a:graphicData>
              </a:graphic>
            </p:graphicFrame>
            <p:graphicFrame>
              <p:nvGraphicFramePr>
                <p:cNvPr id="50186" name="Object 10"/>
                <p:cNvGraphicFramePr>
                  <a:graphicFrameLocks noChangeAspect="1"/>
                </p:cNvGraphicFramePr>
                <p:nvPr/>
              </p:nvGraphicFramePr>
              <p:xfrm>
                <a:off x="5937250" y="2146300"/>
                <a:ext cx="525463" cy="144463"/>
              </p:xfrm>
              <a:graphic>
                <a:graphicData uri="http://schemas.openxmlformats.org/presentationml/2006/ole">
                  <p:oleObj spid="_x0000_s68872" name="CS ChemDraw Drawing" r:id="rId8" imgW="514350" imgH="133350" progId="ChemDraw.Document.6.0">
                    <p:embed/>
                  </p:oleObj>
                </a:graphicData>
              </a:graphic>
            </p:graphicFrame>
          </p:grpSp>
          <p:sp>
            <p:nvSpPr>
              <p:cNvPr id="32" name="Rectangle 31"/>
              <p:cNvSpPr/>
              <p:nvPr/>
            </p:nvSpPr>
            <p:spPr>
              <a:xfrm>
                <a:off x="4898381" y="1606034"/>
                <a:ext cx="6928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PO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H</a:t>
                </a:r>
                <a:r>
                  <a:rPr lang="en-US" sz="1600" baseline="-25000" dirty="0"/>
                  <a:t>2</a:t>
                </a:r>
                <a:endParaRPr lang="en-US" sz="16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816359" y="1076325"/>
              <a:ext cx="5522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Gratzel</a:t>
              </a:r>
              <a:r>
                <a:rPr lang="en-US" sz="1600" dirty="0"/>
                <a:t> et al. </a:t>
              </a:r>
              <a:r>
                <a:rPr lang="en-US" sz="1600" i="1" dirty="0"/>
                <a:t>J. Phys. Chem. B </a:t>
              </a:r>
              <a:r>
                <a:rPr lang="en-US" sz="1600" b="1" dirty="0"/>
                <a:t>2004</a:t>
              </a:r>
              <a:r>
                <a:rPr lang="en-US" sz="1600" dirty="0"/>
                <a:t>, 108, 17553.</a:t>
              </a:r>
            </a:p>
          </p:txBody>
        </p:sp>
      </p:grpSp>
      <p:grpSp>
        <p:nvGrpSpPr>
          <p:cNvPr id="13" name="Group 70"/>
          <p:cNvGrpSpPr/>
          <p:nvPr/>
        </p:nvGrpSpPr>
        <p:grpSpPr>
          <a:xfrm>
            <a:off x="795271" y="3492313"/>
            <a:ext cx="2671828" cy="1746439"/>
            <a:chOff x="704848" y="3754626"/>
            <a:chExt cx="2143130" cy="1481814"/>
          </a:xfrm>
        </p:grpSpPr>
        <p:sp>
          <p:nvSpPr>
            <p:cNvPr id="46" name="Isosceles Triangle 45"/>
            <p:cNvSpPr/>
            <p:nvPr/>
          </p:nvSpPr>
          <p:spPr>
            <a:xfrm rot="10800000">
              <a:off x="704848" y="4600573"/>
              <a:ext cx="1809751" cy="533402"/>
            </a:xfrm>
            <a:prstGeom prst="triangl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2514599" y="4257675"/>
              <a:ext cx="333379" cy="3333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 flipV="1">
              <a:off x="2705101" y="4257673"/>
              <a:ext cx="142877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695324" y="4524375"/>
              <a:ext cx="85726" cy="666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190" name="Object 14"/>
            <p:cNvGraphicFramePr>
              <a:graphicFrameLocks noChangeAspect="1"/>
            </p:cNvGraphicFramePr>
            <p:nvPr/>
          </p:nvGraphicFramePr>
          <p:xfrm>
            <a:off x="712788" y="3786189"/>
            <a:ext cx="2083717" cy="871536"/>
          </p:xfrm>
          <a:graphic>
            <a:graphicData uri="http://schemas.openxmlformats.org/presentationml/2006/ole">
              <p:oleObj spid="_x0000_s68873" name="CS ChemDraw Drawing" r:id="rId9" imgW="2573557" imgH="1077030" progId="ChemDraw.Document.6.0">
                <p:embed/>
              </p:oleObj>
            </a:graphicData>
          </a:graphic>
        </p:graphicFrame>
        <p:sp>
          <p:nvSpPr>
            <p:cNvPr id="37" name="Cube 36"/>
            <p:cNvSpPr/>
            <p:nvPr/>
          </p:nvSpPr>
          <p:spPr>
            <a:xfrm>
              <a:off x="752475" y="3754626"/>
              <a:ext cx="2057400" cy="396960"/>
            </a:xfrm>
            <a:prstGeom prst="cube">
              <a:avLst>
                <a:gd name="adj" fmla="val 84259"/>
              </a:avLst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257375" y="3778561"/>
              <a:ext cx="942751" cy="31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Glass Slide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83371" y="4596847"/>
              <a:ext cx="10406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Diamond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769843" y="4933950"/>
              <a:ext cx="477932" cy="3024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 flipH="1" flipV="1">
              <a:off x="2005010" y="4924423"/>
              <a:ext cx="452437" cy="2667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427823" y="5162129"/>
            <a:ext cx="84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Source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98462" y="5145999"/>
            <a:ext cx="101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61950" y="5562600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 Reflection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668670-125F-49F7-AE34-6FBFED43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560" y="3740601"/>
            <a:ext cx="3389639" cy="27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947500" y="6528971"/>
            <a:ext cx="3379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Rivera et al. </a:t>
            </a:r>
            <a:r>
              <a:rPr lang="en-US" sz="1600" i="1" dirty="0"/>
              <a:t>Langmuir </a:t>
            </a:r>
            <a:r>
              <a:rPr lang="en-US" sz="1600" b="1" dirty="0"/>
              <a:t>2010</a:t>
            </a:r>
            <a:r>
              <a:rPr lang="en-US" sz="1600" dirty="0"/>
              <a:t>, 26, 5534.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509" y="3743870"/>
            <a:ext cx="432661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ZnSe</a:t>
            </a:r>
            <a:r>
              <a:rPr lang="en-US" sz="2000" dirty="0"/>
              <a:t> Crystal (50 x 10 x 2 mm)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/>
              <a:t> Coat with TiO</a:t>
            </a:r>
            <a:r>
              <a:rPr lang="en-US" sz="2000" baseline="-25000" dirty="0"/>
              <a:t>2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baseline="-25000" dirty="0"/>
              <a:t> </a:t>
            </a:r>
            <a:r>
              <a:rPr lang="en-US" sz="2000" dirty="0"/>
              <a:t>Molecule + Water (pH 3.5/</a:t>
            </a:r>
            <a:r>
              <a:rPr lang="en-US" sz="2000" dirty="0" err="1"/>
              <a:t>HCl</a:t>
            </a:r>
            <a:r>
              <a:rPr lang="en-US" sz="2000" dirty="0"/>
              <a:t>)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en-US" sz="2000" dirty="0"/>
              <a:t> Monitor adsorption </a:t>
            </a:r>
            <a:r>
              <a:rPr lang="en-US" sz="2000" dirty="0" err="1"/>
              <a:t>vs</a:t>
            </a:r>
            <a:r>
              <a:rPr lang="en-US" sz="2000" dirty="0"/>
              <a:t> concentration</a:t>
            </a:r>
          </a:p>
        </p:txBody>
      </p:sp>
      <p:graphicFrame>
        <p:nvGraphicFramePr>
          <p:cNvPr id="35849" name="Object 9"/>
          <p:cNvGraphicFramePr>
            <a:graphicFrameLocks noChangeAspect="1"/>
          </p:cNvGraphicFramePr>
          <p:nvPr/>
        </p:nvGraphicFramePr>
        <p:xfrm>
          <a:off x="241300" y="1520144"/>
          <a:ext cx="806450" cy="1345994"/>
        </p:xfrm>
        <a:graphic>
          <a:graphicData uri="http://schemas.openxmlformats.org/presentationml/2006/ole">
            <p:oleObj spid="_x0000_s74966" name="CS ChemDraw Drawing" r:id="rId4" imgW="1118350" imgH="1865160" progId="ChemDraw.Document.6.0">
              <p:embed/>
            </p:oleObj>
          </a:graphicData>
        </a:graphic>
      </p:graphicFrame>
      <p:graphicFrame>
        <p:nvGraphicFramePr>
          <p:cNvPr id="35851" name="Object 11"/>
          <p:cNvGraphicFramePr>
            <a:graphicFrameLocks noChangeAspect="1"/>
          </p:cNvGraphicFramePr>
          <p:nvPr/>
        </p:nvGraphicFramePr>
        <p:xfrm>
          <a:off x="1332363" y="1142780"/>
          <a:ext cx="2760662" cy="1933539"/>
        </p:xfrm>
        <a:graphic>
          <a:graphicData uri="http://schemas.openxmlformats.org/presentationml/2006/ole">
            <p:oleObj spid="_x0000_s74967" name="CS ChemDraw Drawing" r:id="rId5" imgW="2040314" imgH="1429380" progId="ChemDraw.Document.6.0">
              <p:embed/>
            </p:oleObj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5008319" y="827092"/>
            <a:ext cx="3729265" cy="2786967"/>
            <a:chOff x="4210049" y="928690"/>
            <a:chExt cx="2676525" cy="1995485"/>
          </a:xfrm>
        </p:grpSpPr>
        <p:grpSp>
          <p:nvGrpSpPr>
            <p:cNvPr id="2" name="Group 25"/>
            <p:cNvGrpSpPr/>
            <p:nvPr/>
          </p:nvGrpSpPr>
          <p:grpSpPr>
            <a:xfrm>
              <a:off x="4210049" y="928690"/>
              <a:ext cx="2324101" cy="1995485"/>
              <a:chOff x="4755236" y="947740"/>
              <a:chExt cx="3114675" cy="2535878"/>
            </a:xfrm>
          </p:grpSpPr>
          <p:pic>
            <p:nvPicPr>
              <p:cNvPr id="35848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55236" y="947740"/>
                <a:ext cx="3114675" cy="253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6333333" y="2352676"/>
                <a:ext cx="1296195" cy="7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6188111" y="2956955"/>
                <a:ext cx="1430224" cy="347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Concentration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5806383" y="939284"/>
              <a:ext cx="108019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/>
                <a:t>asym</a:t>
              </a:r>
              <a:r>
                <a:rPr lang="en-US" sz="1200" dirty="0"/>
                <a:t> SO</a:t>
              </a:r>
              <a:r>
                <a:rPr lang="en-US" sz="1200" baseline="-25000" dirty="0"/>
                <a:t>3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68133" y="939284"/>
              <a:ext cx="108019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sym SO</a:t>
              </a:r>
              <a:r>
                <a:rPr lang="en-US" sz="1200" baseline="-25000" dirty="0"/>
                <a:t>3</a:t>
              </a:r>
            </a:p>
          </p:txBody>
        </p:sp>
        <p:graphicFrame>
          <p:nvGraphicFramePr>
            <p:cNvPr id="35853" name="Object 13"/>
            <p:cNvGraphicFramePr>
              <a:graphicFrameLocks noChangeAspect="1"/>
            </p:cNvGraphicFramePr>
            <p:nvPr/>
          </p:nvGraphicFramePr>
          <p:xfrm>
            <a:off x="4510089" y="1298575"/>
            <a:ext cx="328611" cy="132773"/>
          </p:xfrm>
          <a:graphic>
            <a:graphicData uri="http://schemas.openxmlformats.org/presentationml/2006/ole">
              <p:oleObj spid="_x0000_s74968" name="CS ChemDraw Drawing" r:id="rId7" imgW="314975" imgH="127440" progId="ChemDraw.Document.6.0">
                <p:embed/>
              </p:oleObj>
            </a:graphicData>
          </a:graphic>
        </p:graphicFrame>
        <p:graphicFrame>
          <p:nvGraphicFramePr>
            <p:cNvPr id="35854" name="Object 14"/>
            <p:cNvGraphicFramePr>
              <a:graphicFrameLocks noChangeAspect="1"/>
            </p:cNvGraphicFramePr>
            <p:nvPr/>
          </p:nvGraphicFramePr>
          <p:xfrm>
            <a:off x="5157788" y="1270000"/>
            <a:ext cx="328612" cy="133350"/>
          </p:xfrm>
          <a:graphic>
            <a:graphicData uri="http://schemas.openxmlformats.org/presentationml/2006/ole">
              <p:oleObj spid="_x0000_s74969" name="CS ChemDraw Drawing" r:id="rId8" imgW="314975" imgH="127440" progId="ChemDraw.Document.6.0">
                <p:embed/>
              </p:oleObj>
            </a:graphicData>
          </a:graphic>
        </p:graphicFrame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215350C-D32D-4F24-90FE-71FFA2977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5196111" y="856362"/>
            <a:ext cx="3686628" cy="556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u="sng" dirty="0"/>
              <a:t>Pros: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Solids/powders/solutions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Solid-solution interface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External stimuli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No prep time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Accessory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Monitor kinetics</a:t>
            </a:r>
            <a:endParaRPr lang="en-US" sz="2400" dirty="0">
              <a:latin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en-US" sz="2800" b="1" u="sng" dirty="0"/>
              <a:t>Cons: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Pressure sensitive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Less resolution</a:t>
            </a:r>
          </a:p>
          <a:p>
            <a:pPr marL="228600">
              <a:spcAft>
                <a:spcPts val="1000"/>
              </a:spcAft>
            </a:pPr>
            <a:r>
              <a:rPr lang="en-US" sz="2400" dirty="0"/>
              <a:t>Crystals are expensive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Attenuated total reflection (ATR-IR)</a:t>
            </a:r>
          </a:p>
        </p:txBody>
      </p:sp>
      <p:pic>
        <p:nvPicPr>
          <p:cNvPr id="72737" name="Picture 33" descr="https://encrypted-tbn3.gstatic.com/images?q=tbn:ANd9GcS0fv66-2AAEDGVxqa188fBp9t0ChehaS8dSczEa44Q5g8W8Cx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3" y="1766888"/>
            <a:ext cx="4438892" cy="326956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CBF07FC-6F10-4EA1-A0AF-D0264ABA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s://www.chem.fsu.edu/file/u1341/PerkinElmer%20Spect.png">
            <a:extLst>
              <a:ext uri="{FF2B5EF4-FFF2-40B4-BE49-F238E27FC236}">
                <a16:creationId xmlns:a16="http://schemas.microsoft.com/office/drawing/2014/main" xmlns="" id="{AB340436-0162-4FE8-A4FD-0C86A54F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854" y="1376635"/>
            <a:ext cx="3716621" cy="27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0B8D04-9335-46B0-B874-6BBA8E060618}"/>
              </a:ext>
            </a:extLst>
          </p:cNvPr>
          <p:cNvSpPr/>
          <p:nvPr/>
        </p:nvSpPr>
        <p:spPr>
          <a:xfrm>
            <a:off x="256902" y="917575"/>
            <a:ext cx="5499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33333"/>
                </a:solidFill>
                <a:latin typeface="Arial" panose="020B0604020202020204" pitchFamily="34" charset="0"/>
              </a:rPr>
              <a:t>PerkinElmer Spectrum 100 FT-IR Spectrometer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B9F8A-BC4C-488D-8985-7FFCBD49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sz="3200" b="1" u="sng" dirty="0">
                <a:solidFill>
                  <a:schemeClr val="tx2"/>
                </a:solidFill>
              </a:rPr>
              <a:t>In House FT-IR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4FC0CBA-DBF6-4E49-AA64-1C73D4C55A95}"/>
              </a:ext>
            </a:extLst>
          </p:cNvPr>
          <p:cNvSpPr/>
          <p:nvPr/>
        </p:nvSpPr>
        <p:spPr>
          <a:xfrm>
            <a:off x="4763226" y="193784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Diamond coated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ZnSe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crystal </a:t>
            </a:r>
          </a:p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Resolution: down to 0.5 cm</a:t>
            </a:r>
            <a:r>
              <a:rPr lang="en-US" sz="2400" baseline="30000" dirty="0">
                <a:solidFill>
                  <a:srgbClr val="333333"/>
                </a:solidFill>
                <a:latin typeface="Arial" panose="020B0604020202020204" pitchFamily="34" charset="0"/>
              </a:rPr>
              <a:t>-1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Range: 400 – 7800 cm</a:t>
            </a:r>
            <a:r>
              <a:rPr lang="en-US" sz="2400" baseline="30000" dirty="0">
                <a:solidFill>
                  <a:srgbClr val="333333"/>
                </a:solidFill>
                <a:latin typeface="Arial" panose="020B0604020202020204" pitchFamily="34" charset="0"/>
              </a:rPr>
              <a:t>-1</a:t>
            </a:r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ATR and Transmission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B34309-1B06-4C60-A0C7-8C2A6658E1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3203" y="4937686"/>
            <a:ext cx="1441380" cy="1868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1EC11B-9C1E-4F10-BCFA-04FCDDC600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6365" y="5124157"/>
            <a:ext cx="3321682" cy="16822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18F188-5297-4933-B0CA-4B9DD3198EE4}"/>
              </a:ext>
            </a:extLst>
          </p:cNvPr>
          <p:cNvSpPr/>
          <p:nvPr/>
        </p:nvSpPr>
        <p:spPr>
          <a:xfrm>
            <a:off x="4924790" y="4444967"/>
            <a:ext cx="3626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Purchasable Accessories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84250" y="506562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CSL 116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7707" y="4167188"/>
            <a:ext cx="37258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MAC Lab</a:t>
            </a:r>
          </a:p>
          <a:p>
            <a:pPr algn="ctr"/>
            <a:r>
              <a:rPr lang="en-US" sz="2400" dirty="0"/>
              <a:t> (Materials Characterization)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FD3BB8B-790C-43DE-8EC0-205AFD5A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42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840165" y="1001412"/>
            <a:ext cx="5419220" cy="2033887"/>
            <a:chOff x="393311" y="1651942"/>
            <a:chExt cx="3864364" cy="1450334"/>
          </a:xfrm>
        </p:grpSpPr>
        <p:sp>
          <p:nvSpPr>
            <p:cNvPr id="10" name="Cube 9"/>
            <p:cNvSpPr/>
            <p:nvPr/>
          </p:nvSpPr>
          <p:spPr>
            <a:xfrm>
              <a:off x="3232150" y="2058824"/>
              <a:ext cx="603660" cy="685092"/>
            </a:xfrm>
            <a:prstGeom prst="cube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ube 2"/>
            <p:cNvSpPr/>
            <p:nvPr/>
          </p:nvSpPr>
          <p:spPr>
            <a:xfrm>
              <a:off x="571500" y="2068349"/>
              <a:ext cx="603660" cy="685092"/>
            </a:xfrm>
            <a:prstGeom prst="cube">
              <a:avLst/>
            </a:prstGeom>
            <a:ln w="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311" y="1654272"/>
              <a:ext cx="1027472" cy="28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IR Source</a:t>
              </a:r>
            </a:p>
          </p:txBody>
        </p:sp>
        <p:sp>
          <p:nvSpPr>
            <p:cNvPr id="5" name="Oval 4"/>
            <p:cNvSpPr/>
            <p:nvPr/>
          </p:nvSpPr>
          <p:spPr>
            <a:xfrm rot="341964">
              <a:off x="1059323" y="2321372"/>
              <a:ext cx="101059" cy="1839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09115" y="1955800"/>
              <a:ext cx="529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h</a:t>
              </a:r>
              <a:r>
                <a:rPr lang="en-US" dirty="0" err="1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2032530" y="2018395"/>
              <a:ext cx="272520" cy="685092"/>
            </a:xfrm>
            <a:prstGeom prst="cube">
              <a:avLst>
                <a:gd name="adj" fmla="val 31624"/>
              </a:avLst>
            </a:prstGeom>
            <a:solidFill>
              <a:srgbClr val="FFC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6903" y="2702166"/>
              <a:ext cx="12062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903" y="1651942"/>
              <a:ext cx="1395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Detector</a:t>
              </a:r>
            </a:p>
          </p:txBody>
        </p:sp>
        <p:sp>
          <p:nvSpPr>
            <p:cNvPr id="11" name="Freeform 97"/>
            <p:cNvSpPr>
              <a:spLocks noChangeAspect="1"/>
            </p:cNvSpPr>
            <p:nvPr/>
          </p:nvSpPr>
          <p:spPr bwMode="auto">
            <a:xfrm rot="324265" flipH="1">
              <a:off x="1132764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97"/>
            <p:cNvSpPr>
              <a:spLocks noChangeAspect="1"/>
            </p:cNvSpPr>
            <p:nvPr/>
          </p:nvSpPr>
          <p:spPr bwMode="auto">
            <a:xfrm rot="324265" flipH="1">
              <a:off x="2342438" y="2350555"/>
              <a:ext cx="815764" cy="153634"/>
            </a:xfrm>
            <a:custGeom>
              <a:avLst/>
              <a:gdLst>
                <a:gd name="T0" fmla="*/ 0 w 389"/>
                <a:gd name="T1" fmla="*/ 2147483647 h 177"/>
                <a:gd name="T2" fmla="*/ 2147483647 w 389"/>
                <a:gd name="T3" fmla="*/ 2147483647 h 177"/>
                <a:gd name="T4" fmla="*/ 2147483647 w 389"/>
                <a:gd name="T5" fmla="*/ 2147483647 h 177"/>
                <a:gd name="T6" fmla="*/ 2147483647 w 389"/>
                <a:gd name="T7" fmla="*/ 2147483647 h 177"/>
                <a:gd name="T8" fmla="*/ 2147483647 w 389"/>
                <a:gd name="T9" fmla="*/ 2147483647 h 177"/>
                <a:gd name="T10" fmla="*/ 2147483647 w 389"/>
                <a:gd name="T11" fmla="*/ 2147483647 h 177"/>
                <a:gd name="T12" fmla="*/ 2147483647 w 389"/>
                <a:gd name="T13" fmla="*/ 2147483647 h 177"/>
                <a:gd name="T14" fmla="*/ 2147483647 w 389"/>
                <a:gd name="T15" fmla="*/ 2147483647 h 177"/>
                <a:gd name="T16" fmla="*/ 2147483647 w 389"/>
                <a:gd name="T17" fmla="*/ 2147483647 h 1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9"/>
                <a:gd name="T28" fmla="*/ 0 h 177"/>
                <a:gd name="T29" fmla="*/ 389 w 389"/>
                <a:gd name="T30" fmla="*/ 177 h 1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9" h="177">
                  <a:moveTo>
                    <a:pt x="0" y="3"/>
                  </a:moveTo>
                  <a:cubicBezTo>
                    <a:pt x="0" y="3"/>
                    <a:pt x="77" y="31"/>
                    <a:pt x="97" y="41"/>
                  </a:cubicBezTo>
                  <a:cubicBezTo>
                    <a:pt x="117" y="51"/>
                    <a:pt x="109" y="45"/>
                    <a:pt x="118" y="63"/>
                  </a:cubicBezTo>
                  <a:cubicBezTo>
                    <a:pt x="127" y="81"/>
                    <a:pt x="136" y="159"/>
                    <a:pt x="149" y="149"/>
                  </a:cubicBezTo>
                  <a:cubicBezTo>
                    <a:pt x="162" y="139"/>
                    <a:pt x="182" y="0"/>
                    <a:pt x="197" y="5"/>
                  </a:cubicBezTo>
                  <a:cubicBezTo>
                    <a:pt x="212" y="10"/>
                    <a:pt x="221" y="177"/>
                    <a:pt x="237" y="177"/>
                  </a:cubicBezTo>
                  <a:cubicBezTo>
                    <a:pt x="253" y="177"/>
                    <a:pt x="276" y="10"/>
                    <a:pt x="293" y="5"/>
                  </a:cubicBezTo>
                  <a:cubicBezTo>
                    <a:pt x="310" y="0"/>
                    <a:pt x="325" y="141"/>
                    <a:pt x="341" y="149"/>
                  </a:cubicBezTo>
                  <a:cubicBezTo>
                    <a:pt x="357" y="157"/>
                    <a:pt x="373" y="105"/>
                    <a:pt x="389" y="53"/>
                  </a:cubicBezTo>
                </a:path>
              </a:pathLst>
            </a:custGeom>
            <a:noFill/>
            <a:ln w="38100">
              <a:solidFill>
                <a:srgbClr val="FF0000">
                  <a:alpha val="40000"/>
                </a:srgbClr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Infrared Spectroscopy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39339" y="1831034"/>
            <a:ext cx="38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75" name="Freeform 74"/>
          <p:cNvSpPr/>
          <p:nvPr/>
        </p:nvSpPr>
        <p:spPr>
          <a:xfrm>
            <a:off x="6553200" y="2282826"/>
            <a:ext cx="1701800" cy="1441450"/>
          </a:xfrm>
          <a:custGeom>
            <a:avLst/>
            <a:gdLst>
              <a:gd name="connsiteX0" fmla="*/ 0 w 1701800"/>
              <a:gd name="connsiteY0" fmla="*/ 22225 h 1527175"/>
              <a:gd name="connsiteX1" fmla="*/ 314325 w 1701800"/>
              <a:gd name="connsiteY1" fmla="*/ 69850 h 1527175"/>
              <a:gd name="connsiteX2" fmla="*/ 752475 w 1701800"/>
              <a:gd name="connsiteY2" fmla="*/ 441325 h 1527175"/>
              <a:gd name="connsiteX3" fmla="*/ 1390650 w 1701800"/>
              <a:gd name="connsiteY3" fmla="*/ 336550 h 1527175"/>
              <a:gd name="connsiteX4" fmla="*/ 1685925 w 1701800"/>
              <a:gd name="connsiteY4" fmla="*/ 927100 h 1527175"/>
              <a:gd name="connsiteX5" fmla="*/ 1485900 w 1701800"/>
              <a:gd name="connsiteY5" fmla="*/ 1527175 h 1527175"/>
              <a:gd name="connsiteX6" fmla="*/ 1485900 w 1701800"/>
              <a:gd name="connsiteY6" fmla="*/ 1527175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527175">
                <a:moveTo>
                  <a:pt x="0" y="22225"/>
                </a:moveTo>
                <a:cubicBezTo>
                  <a:pt x="94456" y="11112"/>
                  <a:pt x="188913" y="0"/>
                  <a:pt x="314325" y="69850"/>
                </a:cubicBezTo>
                <a:cubicBezTo>
                  <a:pt x="439738" y="139700"/>
                  <a:pt x="573087" y="396875"/>
                  <a:pt x="752475" y="441325"/>
                </a:cubicBezTo>
                <a:cubicBezTo>
                  <a:pt x="931863" y="485775"/>
                  <a:pt x="1235075" y="255587"/>
                  <a:pt x="1390650" y="336550"/>
                </a:cubicBezTo>
                <a:cubicBezTo>
                  <a:pt x="1546225" y="417513"/>
                  <a:pt x="1670050" y="728662"/>
                  <a:pt x="1685925" y="927100"/>
                </a:cubicBezTo>
                <a:cubicBezTo>
                  <a:pt x="1701800" y="1125538"/>
                  <a:pt x="1485900" y="1527175"/>
                  <a:pt x="1485900" y="1527175"/>
                </a:cubicBezTo>
                <a:lnTo>
                  <a:pt x="1485900" y="1527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8"/>
          <p:cNvGrpSpPr/>
          <p:nvPr/>
        </p:nvGrpSpPr>
        <p:grpSpPr>
          <a:xfrm>
            <a:off x="5468977" y="2955024"/>
            <a:ext cx="3711757" cy="2313663"/>
            <a:chOff x="4060825" y="3027594"/>
            <a:chExt cx="4902200" cy="3055706"/>
          </a:xfrm>
        </p:grpSpPr>
        <p:pic>
          <p:nvPicPr>
            <p:cNvPr id="109574" name="Picture 6" descr="https://www2.fin.ucar.edu/sites/default/files/u105/desktop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60825" y="3027594"/>
              <a:ext cx="4902200" cy="3055706"/>
            </a:xfrm>
            <a:prstGeom prst="rect">
              <a:avLst/>
            </a:prstGeom>
            <a:noFill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1496" y="3387903"/>
              <a:ext cx="1769657" cy="126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290301" y="3052996"/>
            <a:ext cx="6502400" cy="3659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Infrared Spectroscopic Techniques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Transmission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Reflection Absorption (RAIRS or IRRAS)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Polarization-Modulated RAIRS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Diffuse Reflectance</a:t>
            </a: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Photoacoustic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117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Attenuated Total Reflectance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63F0A71D-CE67-442C-BED4-2F6154F9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FA5F2-2F3B-4B9A-86A8-C24A7C89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3BE37D6-386D-4A7F-8AE6-DB9A9C30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Time-Resolved Infrared Spectroscopy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855F85-9E85-4F50-9E83-C1B188E59608}"/>
              </a:ext>
            </a:extLst>
          </p:cNvPr>
          <p:cNvSpPr txBox="1"/>
          <p:nvPr/>
        </p:nvSpPr>
        <p:spPr>
          <a:xfrm>
            <a:off x="2041731" y="736300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Dispersive IR Spectrometer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2FBAA0ED-A480-46BB-8288-8D63E36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968" y="1217281"/>
            <a:ext cx="5183260" cy="2398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9C70BEFC-AC77-49B0-BDC0-234D39C3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956" y="1342369"/>
            <a:ext cx="2816800" cy="276999"/>
          </a:xfrm>
          <a:prstGeom prst="rect">
            <a:avLst/>
          </a:prstGeom>
          <a:solidFill>
            <a:srgbClr val="E1B5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To separate IR light, a grating is used.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ACEC3818-0736-4A7F-A00B-A24B7652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991" y="1824006"/>
            <a:ext cx="7950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Grating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8CCCB5C1-F6DB-4E09-BD9B-11BFE132A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806" y="3205704"/>
            <a:ext cx="13945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Light source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5A73ACEF-5174-4570-A759-8B26FF977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275" y="1451283"/>
            <a:ext cx="952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Detector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60A4898B-7A4B-4A6C-B51C-29596CF9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526" y="2323368"/>
            <a:ext cx="10018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Sample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8D27EC0C-33DD-4739-B650-62CE8462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957" y="1732795"/>
            <a:ext cx="581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Slit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E1B863-B020-4F1D-8342-5DF429083EDB}"/>
              </a:ext>
            </a:extLst>
          </p:cNvPr>
          <p:cNvSpPr txBox="1"/>
          <p:nvPr/>
        </p:nvSpPr>
        <p:spPr>
          <a:xfrm>
            <a:off x="5512951" y="3215397"/>
            <a:ext cx="90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BF9E5CB9-3886-48A6-A272-3AE5AD9C4493}"/>
              </a:ext>
            </a:extLst>
          </p:cNvPr>
          <p:cNvSpPr/>
          <p:nvPr/>
        </p:nvSpPr>
        <p:spPr>
          <a:xfrm>
            <a:off x="5347063" y="2668814"/>
            <a:ext cx="1018903" cy="583475"/>
          </a:xfrm>
          <a:custGeom>
            <a:avLst/>
            <a:gdLst>
              <a:gd name="connsiteX0" fmla="*/ 0 w 1018903"/>
              <a:gd name="connsiteY0" fmla="*/ 583475 h 583475"/>
              <a:gd name="connsiteX1" fmla="*/ 801188 w 1018903"/>
              <a:gd name="connsiteY1" fmla="*/ 452846 h 583475"/>
              <a:gd name="connsiteX2" fmla="*/ 1018903 w 1018903"/>
              <a:gd name="connsiteY2" fmla="*/ 0 h 5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8903" h="583475">
                <a:moveTo>
                  <a:pt x="0" y="583475"/>
                </a:moveTo>
                <a:cubicBezTo>
                  <a:pt x="315685" y="566783"/>
                  <a:pt x="631371" y="550092"/>
                  <a:pt x="801188" y="452846"/>
                </a:cubicBezTo>
                <a:cubicBezTo>
                  <a:pt x="971005" y="355600"/>
                  <a:pt x="994954" y="177800"/>
                  <a:pt x="1018903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EE168E3-1B42-4F11-9288-BCA7851B3BA6}"/>
              </a:ext>
            </a:extLst>
          </p:cNvPr>
          <p:cNvSpPr/>
          <p:nvPr/>
        </p:nvSpPr>
        <p:spPr>
          <a:xfrm>
            <a:off x="3299460" y="3194050"/>
            <a:ext cx="1786890" cy="219094"/>
          </a:xfrm>
          <a:custGeom>
            <a:avLst/>
            <a:gdLst>
              <a:gd name="connsiteX0" fmla="*/ 0 w 1786890"/>
              <a:gd name="connsiteY0" fmla="*/ 0 h 219094"/>
              <a:gd name="connsiteX1" fmla="*/ 121920 w 1786890"/>
              <a:gd name="connsiteY1" fmla="*/ 125730 h 219094"/>
              <a:gd name="connsiteX2" fmla="*/ 697230 w 1786890"/>
              <a:gd name="connsiteY2" fmla="*/ 217170 h 219094"/>
              <a:gd name="connsiteX3" fmla="*/ 1786890 w 1786890"/>
              <a:gd name="connsiteY3" fmla="*/ 179070 h 21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890" h="219094">
                <a:moveTo>
                  <a:pt x="0" y="0"/>
                </a:moveTo>
                <a:cubicBezTo>
                  <a:pt x="2857" y="44767"/>
                  <a:pt x="5715" y="89535"/>
                  <a:pt x="121920" y="125730"/>
                </a:cubicBezTo>
                <a:cubicBezTo>
                  <a:pt x="238125" y="161925"/>
                  <a:pt x="419735" y="208280"/>
                  <a:pt x="697230" y="217170"/>
                </a:cubicBezTo>
                <a:cubicBezTo>
                  <a:pt x="974725" y="226060"/>
                  <a:pt x="1380807" y="202565"/>
                  <a:pt x="1786890" y="17907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4.bp.blogspot.com/-NDdcfETBV4o/UHIwVHq0BtI/AAAAAAAAA7k/yX3-zBS1LHY/s1600/clock+-+Simply+Samad.png">
            <a:extLst>
              <a:ext uri="{FF2B5EF4-FFF2-40B4-BE49-F238E27FC236}">
                <a16:creationId xmlns:a16="http://schemas.microsoft.com/office/drawing/2014/main" xmlns="" id="{6099BA7E-C541-4790-9FA8-6FEC5070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7326" y="2838789"/>
            <a:ext cx="876300" cy="876300"/>
          </a:xfrm>
          <a:prstGeom prst="rect">
            <a:avLst/>
          </a:prstGeom>
          <a:noFill/>
        </p:spPr>
      </p:pic>
      <p:sp>
        <p:nvSpPr>
          <p:cNvPr id="20" name="Cube 19"/>
          <p:cNvSpPr/>
          <p:nvPr/>
        </p:nvSpPr>
        <p:spPr>
          <a:xfrm rot="19397296">
            <a:off x="5730364" y="1348735"/>
            <a:ext cx="714209" cy="252949"/>
          </a:xfrm>
          <a:prstGeom prst="cube">
            <a:avLst/>
          </a:prstGeom>
          <a:solidFill>
            <a:srgbClr val="00CC00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Laser</a:t>
            </a:r>
            <a:endParaRPr lang="en-US" sz="1600" dirty="0"/>
          </a:p>
        </p:txBody>
      </p:sp>
      <p:cxnSp>
        <p:nvCxnSpPr>
          <p:cNvPr id="22" name="Straight Connector 21"/>
          <p:cNvCxnSpPr>
            <a:stCxn id="20" idx="2"/>
          </p:cNvCxnSpPr>
          <p:nvPr/>
        </p:nvCxnSpPr>
        <p:spPr>
          <a:xfrm flipH="1">
            <a:off x="5495925" y="1714030"/>
            <a:ext cx="324171" cy="2481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878" y="4451577"/>
            <a:ext cx="4114026" cy="149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15" y="4080143"/>
            <a:ext cx="3951741" cy="277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605976" y="6328229"/>
            <a:ext cx="255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 ns - seconds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678719" y="6088743"/>
            <a:ext cx="255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 </a:t>
            </a:r>
            <a:r>
              <a:rPr lang="en-US" sz="2400" dirty="0" err="1" smtClean="0"/>
              <a:t>fs</a:t>
            </a:r>
            <a:r>
              <a:rPr lang="en-US" sz="2400" dirty="0" smtClean="0"/>
              <a:t> - 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9873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FA5F2-2F3B-4B9A-86A8-C24A7C89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3BE37D6-386D-4A7F-8AE6-DB9A9C30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Time-Resolved Infrared Spectroscopy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855F85-9E85-4F50-9E83-C1B188E59608}"/>
              </a:ext>
            </a:extLst>
          </p:cNvPr>
          <p:cNvSpPr txBox="1"/>
          <p:nvPr/>
        </p:nvSpPr>
        <p:spPr>
          <a:xfrm>
            <a:off x="2041731" y="736300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Dispersive IR Spectrometer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2FBAA0ED-A480-46BB-8288-8D63E36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968" y="1217281"/>
            <a:ext cx="5183260" cy="2398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9C70BEFC-AC77-49B0-BDC0-234D39C3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956" y="1342369"/>
            <a:ext cx="2816800" cy="276999"/>
          </a:xfrm>
          <a:prstGeom prst="rect">
            <a:avLst/>
          </a:prstGeom>
          <a:solidFill>
            <a:srgbClr val="E1B5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To separate IR light, a grating is used.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ACEC3818-0736-4A7F-A00B-A24B7652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991" y="1824006"/>
            <a:ext cx="7950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Grating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8CCCB5C1-F6DB-4E09-BD9B-11BFE132A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806" y="3205704"/>
            <a:ext cx="13945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Light source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5A73ACEF-5174-4570-A759-8B26FF977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275" y="1451283"/>
            <a:ext cx="9524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Detector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60A4898B-7A4B-4A6C-B51C-29596CF9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526" y="2323368"/>
            <a:ext cx="10018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>
                <a:latin typeface="Times" panose="02020603050405020304" pitchFamily="18" charset="0"/>
                <a:ea typeface="Osaka" charset="-128"/>
              </a:rPr>
              <a:t>Sample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8D27EC0C-33DD-4739-B650-62CE8462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957" y="1732795"/>
            <a:ext cx="581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kumimoji="1" lang="en-US" altLang="ja-JP" sz="1200" b="1" dirty="0">
                <a:latin typeface="Times" panose="02020603050405020304" pitchFamily="18" charset="0"/>
                <a:ea typeface="Osaka" charset="-128"/>
              </a:rPr>
              <a:t>Slit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E1B863-B020-4F1D-8342-5DF429083EDB}"/>
              </a:ext>
            </a:extLst>
          </p:cNvPr>
          <p:cNvSpPr txBox="1"/>
          <p:nvPr/>
        </p:nvSpPr>
        <p:spPr>
          <a:xfrm>
            <a:off x="5512951" y="3215397"/>
            <a:ext cx="90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BF9E5CB9-3886-48A6-A272-3AE5AD9C4493}"/>
              </a:ext>
            </a:extLst>
          </p:cNvPr>
          <p:cNvSpPr/>
          <p:nvPr/>
        </p:nvSpPr>
        <p:spPr>
          <a:xfrm>
            <a:off x="5347063" y="2668814"/>
            <a:ext cx="1018903" cy="583475"/>
          </a:xfrm>
          <a:custGeom>
            <a:avLst/>
            <a:gdLst>
              <a:gd name="connsiteX0" fmla="*/ 0 w 1018903"/>
              <a:gd name="connsiteY0" fmla="*/ 583475 h 583475"/>
              <a:gd name="connsiteX1" fmla="*/ 801188 w 1018903"/>
              <a:gd name="connsiteY1" fmla="*/ 452846 h 583475"/>
              <a:gd name="connsiteX2" fmla="*/ 1018903 w 1018903"/>
              <a:gd name="connsiteY2" fmla="*/ 0 h 5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8903" h="583475">
                <a:moveTo>
                  <a:pt x="0" y="583475"/>
                </a:moveTo>
                <a:cubicBezTo>
                  <a:pt x="315685" y="566783"/>
                  <a:pt x="631371" y="550092"/>
                  <a:pt x="801188" y="452846"/>
                </a:cubicBezTo>
                <a:cubicBezTo>
                  <a:pt x="971005" y="355600"/>
                  <a:pt x="994954" y="177800"/>
                  <a:pt x="1018903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EE168E3-1B42-4F11-9288-BCA7851B3BA6}"/>
              </a:ext>
            </a:extLst>
          </p:cNvPr>
          <p:cNvSpPr/>
          <p:nvPr/>
        </p:nvSpPr>
        <p:spPr>
          <a:xfrm>
            <a:off x="3299460" y="3194050"/>
            <a:ext cx="1786890" cy="219094"/>
          </a:xfrm>
          <a:custGeom>
            <a:avLst/>
            <a:gdLst>
              <a:gd name="connsiteX0" fmla="*/ 0 w 1786890"/>
              <a:gd name="connsiteY0" fmla="*/ 0 h 219094"/>
              <a:gd name="connsiteX1" fmla="*/ 121920 w 1786890"/>
              <a:gd name="connsiteY1" fmla="*/ 125730 h 219094"/>
              <a:gd name="connsiteX2" fmla="*/ 697230 w 1786890"/>
              <a:gd name="connsiteY2" fmla="*/ 217170 h 219094"/>
              <a:gd name="connsiteX3" fmla="*/ 1786890 w 1786890"/>
              <a:gd name="connsiteY3" fmla="*/ 179070 h 21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890" h="219094">
                <a:moveTo>
                  <a:pt x="0" y="0"/>
                </a:moveTo>
                <a:cubicBezTo>
                  <a:pt x="2857" y="44767"/>
                  <a:pt x="5715" y="89535"/>
                  <a:pt x="121920" y="125730"/>
                </a:cubicBezTo>
                <a:cubicBezTo>
                  <a:pt x="238125" y="161925"/>
                  <a:pt x="419735" y="208280"/>
                  <a:pt x="697230" y="217170"/>
                </a:cubicBezTo>
                <a:cubicBezTo>
                  <a:pt x="974725" y="226060"/>
                  <a:pt x="1380807" y="202565"/>
                  <a:pt x="1786890" y="17907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4.bp.blogspot.com/-NDdcfETBV4o/UHIwVHq0BtI/AAAAAAAAA7k/yX3-zBS1LHY/s1600/clock+-+Simply+Samad.png">
            <a:extLst>
              <a:ext uri="{FF2B5EF4-FFF2-40B4-BE49-F238E27FC236}">
                <a16:creationId xmlns:a16="http://schemas.microsoft.com/office/drawing/2014/main" xmlns="" id="{6099BA7E-C541-4790-9FA8-6FEC5070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7326" y="2838789"/>
            <a:ext cx="876300" cy="876300"/>
          </a:xfrm>
          <a:prstGeom prst="rect">
            <a:avLst/>
          </a:prstGeom>
          <a:noFill/>
        </p:spPr>
      </p:pic>
      <p:sp>
        <p:nvSpPr>
          <p:cNvPr id="20" name="Cube 19"/>
          <p:cNvSpPr/>
          <p:nvPr/>
        </p:nvSpPr>
        <p:spPr>
          <a:xfrm rot="19397296">
            <a:off x="5730364" y="1348735"/>
            <a:ext cx="714209" cy="252949"/>
          </a:xfrm>
          <a:prstGeom prst="cube">
            <a:avLst/>
          </a:prstGeom>
          <a:solidFill>
            <a:srgbClr val="00CC00"/>
          </a:solidFill>
          <a:ln w="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Laser</a:t>
            </a:r>
            <a:endParaRPr lang="en-US" sz="1600" dirty="0"/>
          </a:p>
        </p:txBody>
      </p:sp>
      <p:cxnSp>
        <p:nvCxnSpPr>
          <p:cNvPr id="22" name="Straight Connector 21"/>
          <p:cNvCxnSpPr>
            <a:stCxn id="20" idx="2"/>
          </p:cNvCxnSpPr>
          <p:nvPr/>
        </p:nvCxnSpPr>
        <p:spPr>
          <a:xfrm flipH="1">
            <a:off x="5495925" y="1714030"/>
            <a:ext cx="324171" cy="2481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370" y="4203556"/>
            <a:ext cx="3679598" cy="26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3970" y="4149044"/>
            <a:ext cx="2862943" cy="25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718F188-5297-4933-B0CA-4B9DD3198EE4}"/>
              </a:ext>
            </a:extLst>
          </p:cNvPr>
          <p:cNvSpPr/>
          <p:nvPr/>
        </p:nvSpPr>
        <p:spPr>
          <a:xfrm>
            <a:off x="1688096" y="3835367"/>
            <a:ext cx="2001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Single Wavelength</a:t>
            </a:r>
            <a:endParaRPr lang="en-US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718F188-5297-4933-B0CA-4B9DD3198EE4}"/>
              </a:ext>
            </a:extLst>
          </p:cNvPr>
          <p:cNvSpPr/>
          <p:nvPr/>
        </p:nvSpPr>
        <p:spPr>
          <a:xfrm>
            <a:off x="6267352" y="3828107"/>
            <a:ext cx="1553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Full Spectrum</a:t>
            </a:r>
            <a:endParaRPr lang="en-US" sz="1600" b="1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6A8DA49C-B818-4476-8156-3762907CB267}"/>
              </a:ext>
            </a:extLst>
          </p:cNvPr>
          <p:cNvCxnSpPr>
            <a:cxnSpLocks/>
          </p:cNvCxnSpPr>
          <p:nvPr/>
        </p:nvCxnSpPr>
        <p:spPr>
          <a:xfrm>
            <a:off x="3991429" y="52832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873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2FA5F2-2F3B-4B9A-86A8-C24A7C89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7871-99EE-4AE0-A7E5-99EF5E7B3BA1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3BE37D6-386D-4A7F-8AE6-DB9A9C307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Time-Resolved Infrared Spectroscopy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4D7F1A8-19A7-4DE8-962C-63C2F6E78C82}"/>
              </a:ext>
            </a:extLst>
          </p:cNvPr>
          <p:cNvGrpSpPr/>
          <p:nvPr/>
        </p:nvGrpSpPr>
        <p:grpSpPr>
          <a:xfrm>
            <a:off x="251703" y="1131246"/>
            <a:ext cx="4320297" cy="1935417"/>
            <a:chOff x="3928780" y="3954382"/>
            <a:chExt cx="5215220" cy="24299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49BFE5F-EF8A-4954-9DB7-0A532CEBA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780" y="3954382"/>
              <a:ext cx="5215220" cy="242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xmlns="" id="{A02F9EB7-0372-4648-8DEA-7BF56EA34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8049" y="4000894"/>
              <a:ext cx="883245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Fixed CCM</a:t>
              </a:r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xmlns="" id="{0C899ECD-6ACA-4794-9755-33F5B2DE3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146" y="4796687"/>
              <a:ext cx="414023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B.S.</a:t>
              </a:r>
            </a:p>
          </p:txBody>
        </p:sp>
        <p:sp>
          <p:nvSpPr>
            <p:cNvPr id="9" name="Text Box 17">
              <a:extLst>
                <a:ext uri="{FF2B5EF4-FFF2-40B4-BE49-F238E27FC236}">
                  <a16:creationId xmlns:a16="http://schemas.microsoft.com/office/drawing/2014/main" xmlns="" id="{35D057A3-F147-4D10-B2AD-239ADA203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443" y="5813489"/>
              <a:ext cx="1009632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Moving CCM</a:t>
              </a:r>
            </a:p>
          </p:txBody>
        </p:sp>
        <p:sp>
          <p:nvSpPr>
            <p:cNvPr id="10" name="Text Box 18">
              <a:extLst>
                <a:ext uri="{FF2B5EF4-FFF2-40B4-BE49-F238E27FC236}">
                  <a16:creationId xmlns:a16="http://schemas.microsoft.com/office/drawing/2014/main" xmlns="" id="{26C9198D-D641-4E76-A2C5-ADF04588F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3108" y="6082700"/>
              <a:ext cx="1120037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IR Light source</a:t>
              </a:r>
            </a:p>
          </p:txBody>
        </p:sp>
        <p:sp>
          <p:nvSpPr>
            <p:cNvPr id="11" name="Text Box 19">
              <a:extLst>
                <a:ext uri="{FF2B5EF4-FFF2-40B4-BE49-F238E27FC236}">
                  <a16:creationId xmlns:a16="http://schemas.microsoft.com/office/drawing/2014/main" xmlns="" id="{880A98F5-4DD0-4655-9DC7-1B3874B8D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805" y="5389235"/>
              <a:ext cx="618853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" panose="02020603050405020304" pitchFamily="18" charset="0"/>
                  <a:ea typeface="Osaka" charset="-128"/>
                </a:rPr>
                <a:t>Sample</a:t>
              </a:r>
            </a:p>
          </p:txBody>
        </p:sp>
        <p:sp>
          <p:nvSpPr>
            <p:cNvPr id="12" name="Text Box 20">
              <a:extLst>
                <a:ext uri="{FF2B5EF4-FFF2-40B4-BE49-F238E27FC236}">
                  <a16:creationId xmlns:a16="http://schemas.microsoft.com/office/drawing/2014/main" xmlns="" id="{82775EB4-704A-496E-85AE-2BBC7F342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6565" y="4473464"/>
              <a:ext cx="691489" cy="27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 dirty="0">
                  <a:latin typeface="Times" panose="02020603050405020304" pitchFamily="18" charset="0"/>
                  <a:ea typeface="Osaka" charset="-128"/>
                </a:rPr>
                <a:t>Detector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7622AD-A791-4DB8-9654-54A166A79011}"/>
              </a:ext>
            </a:extLst>
          </p:cNvPr>
          <p:cNvSpPr txBox="1"/>
          <p:nvPr/>
        </p:nvSpPr>
        <p:spPr>
          <a:xfrm>
            <a:off x="4772762" y="1197965"/>
            <a:ext cx="41394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Can’t monitor </a:t>
            </a:r>
            <a:r>
              <a:rPr lang="en-US" sz="2400" dirty="0">
                <a:latin typeface="Symbol" panose="05050102010706020507" pitchFamily="18" charset="2"/>
              </a:rPr>
              <a:t>l</a:t>
            </a:r>
            <a:r>
              <a:rPr lang="en-US" sz="2400" dirty="0"/>
              <a:t> (cm</a:t>
            </a:r>
            <a:r>
              <a:rPr lang="en-US" sz="2400" baseline="30000" dirty="0"/>
              <a:t>-1</a:t>
            </a:r>
            <a:r>
              <a:rPr lang="en-US" sz="2400" dirty="0"/>
              <a:t>) vs time.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Can’t get a full spectrum at a given time.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Normal FT-IR = 0.1 s resolution</a:t>
            </a:r>
            <a:r>
              <a:rPr lang="en-US" sz="2400" dirty="0" smtClean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A3731F-5059-4D8F-AE38-92FC5CE70C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8279" y="3514163"/>
            <a:ext cx="3629841" cy="26958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4373B7-BE02-42D4-941A-4599CEAB38AB}"/>
              </a:ext>
            </a:extLst>
          </p:cNvPr>
          <p:cNvSpPr/>
          <p:nvPr/>
        </p:nvSpPr>
        <p:spPr>
          <a:xfrm>
            <a:off x="200762" y="3651743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Calibri" panose="020F0502020204030204" pitchFamily="34" charset="0"/>
              </a:rPr>
              <a:t>Step-scan FT-IR spectroscopy</a:t>
            </a:r>
          </a:p>
          <a:p>
            <a:pPr marL="2857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Mirror moves in discrete steps </a:t>
            </a:r>
          </a:p>
          <a:p>
            <a:pPr marL="2857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“arrest-and-record” scheme </a:t>
            </a:r>
          </a:p>
          <a:p>
            <a:pPr marL="2857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At each step, the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rxn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is initiated and the data is collected vs time</a:t>
            </a:r>
          </a:p>
          <a:p>
            <a:pPr marL="2857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Temporal resolution down to 10 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3ECDD87-11C7-4B91-857C-6A5211084226}"/>
              </a:ext>
            </a:extLst>
          </p:cNvPr>
          <p:cNvSpPr txBox="1"/>
          <p:nvPr/>
        </p:nvSpPr>
        <p:spPr>
          <a:xfrm>
            <a:off x="2041731" y="736300"/>
            <a:ext cx="45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FT-IR Spectrometer</a:t>
            </a:r>
          </a:p>
        </p:txBody>
      </p:sp>
    </p:spTree>
    <p:extLst>
      <p:ext uri="{BB962C8B-B14F-4D97-AF65-F5344CB8AC3E}">
        <p14:creationId xmlns:p14="http://schemas.microsoft.com/office/powerpoint/2010/main" xmlns="" val="36568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6105</TotalTime>
  <Words>3395</Words>
  <Application>Microsoft Office PowerPoint</Application>
  <PresentationFormat>On-screen Show (4:3)</PresentationFormat>
  <Paragraphs>1144</Paragraphs>
  <Slides>106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Office Theme</vt:lpstr>
      <vt:lpstr>Graph</vt:lpstr>
      <vt:lpstr>CS ChemDraw Drawing</vt:lpstr>
      <vt:lpstr>Chart</vt:lpstr>
      <vt:lpstr>Picture</vt:lpstr>
      <vt:lpstr>CHM 5681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The following is a preview for group theory.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End of preview.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 5175: Part 2.3</dc:title>
  <dc:creator>Vastib</dc:creator>
  <cp:lastModifiedBy>Vastib</cp:lastModifiedBy>
  <cp:revision>115</cp:revision>
  <dcterms:created xsi:type="dcterms:W3CDTF">2013-08-14T12:57:54Z</dcterms:created>
  <dcterms:modified xsi:type="dcterms:W3CDTF">2018-10-08T11:00:39Z</dcterms:modified>
</cp:coreProperties>
</file>